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86" r:id="rId2"/>
    <p:sldId id="466" r:id="rId3"/>
    <p:sldId id="487" r:id="rId4"/>
    <p:sldId id="489" r:id="rId5"/>
    <p:sldId id="488" r:id="rId6"/>
    <p:sldId id="490" r:id="rId7"/>
    <p:sldId id="491" r:id="rId8"/>
    <p:sldId id="492" r:id="rId9"/>
    <p:sldId id="572" r:id="rId10"/>
    <p:sldId id="563" r:id="rId11"/>
    <p:sldId id="564" r:id="rId12"/>
    <p:sldId id="565" r:id="rId13"/>
    <p:sldId id="566" r:id="rId14"/>
    <p:sldId id="571" r:id="rId15"/>
    <p:sldId id="567" r:id="rId16"/>
    <p:sldId id="568" r:id="rId17"/>
    <p:sldId id="569" r:id="rId18"/>
    <p:sldId id="516" r:id="rId19"/>
    <p:sldId id="515" r:id="rId20"/>
    <p:sldId id="514" r:id="rId21"/>
    <p:sldId id="559" r:id="rId22"/>
    <p:sldId id="518" r:id="rId23"/>
    <p:sldId id="517" r:id="rId24"/>
    <p:sldId id="560" r:id="rId25"/>
    <p:sldId id="463" r:id="rId26"/>
    <p:sldId id="558" r:id="rId27"/>
    <p:sldId id="561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30" r:id="rId39"/>
    <p:sldId id="531" r:id="rId40"/>
    <p:sldId id="532" r:id="rId41"/>
    <p:sldId id="533" r:id="rId42"/>
    <p:sldId id="535" r:id="rId43"/>
    <p:sldId id="536" r:id="rId44"/>
    <p:sldId id="537" r:id="rId45"/>
    <p:sldId id="538" r:id="rId46"/>
    <p:sldId id="539" r:id="rId47"/>
    <p:sldId id="540" r:id="rId48"/>
    <p:sldId id="543" r:id="rId49"/>
    <p:sldId id="546" r:id="rId50"/>
    <p:sldId id="548" r:id="rId51"/>
    <p:sldId id="549" r:id="rId52"/>
    <p:sldId id="552" r:id="rId53"/>
    <p:sldId id="553" r:id="rId54"/>
    <p:sldId id="554" r:id="rId55"/>
    <p:sldId id="556" r:id="rId56"/>
    <p:sldId id="557" r:id="rId57"/>
  </p:sldIdLst>
  <p:sldSz cx="9144000" cy="6858000" type="screen4x3"/>
  <p:notesSz cx="6854825" cy="9293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/>
          <a:lstStyle>
            <a:lvl1pPr algn="r">
              <a:defRPr sz="1200"/>
            </a:lvl1pPr>
          </a:lstStyle>
          <a:p>
            <a:fld id="{72ABA4F5-108C-4DAA-AF0E-7E1647EB2727}" type="datetimeFigureOut">
              <a:rPr lang="en-IN" smtClean="0"/>
              <a:t>08-03-2017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6951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8826951"/>
            <a:ext cx="2970424" cy="464661"/>
          </a:xfrm>
          <a:prstGeom prst="rect">
            <a:avLst/>
          </a:prstGeom>
        </p:spPr>
        <p:txBody>
          <a:bodyPr vert="horz" lIns="87856" tIns="43928" rIns="87856" bIns="43928" rtlCol="0" anchor="b"/>
          <a:lstStyle>
            <a:lvl1pPr algn="r">
              <a:defRPr sz="1200"/>
            </a:lvl1pPr>
          </a:lstStyle>
          <a:p>
            <a:fld id="{753BAF72-60E8-4CA5-9CC6-D6550592C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671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7BFE7-7BAE-4000-8F61-64147715BD62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5025" cy="3484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4838"/>
            <a:ext cx="5483225" cy="41814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650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025" y="8826500"/>
            <a:ext cx="29702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A66D2-58AB-447C-A5F0-016DC86BA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0968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18894" indent="-276497" defTabSz="870968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05990" indent="-221198" defTabSz="870968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548387" indent="-221198" defTabSz="870968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1990783" indent="-221198" defTabSz="870968" eaLnBrk="0" hangingPunct="0"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433179" indent="-221198" defTabSz="87096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875575" indent="-221198" defTabSz="87096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317971" indent="-221198" defTabSz="87096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760368" indent="-221198" defTabSz="870968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fld id="{71E007EE-6DD1-45CA-AE11-4F784D603468}" type="slidenum">
              <a:rPr lang="en-US" b="0" smtClean="0">
                <a:latin typeface="Arial" pitchFamily="34" charset="0"/>
              </a:rPr>
              <a:pPr eaLnBrk="1" hangingPunct="1"/>
              <a:t>47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90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 txBox="1">
            <a:spLocks noGrp="1"/>
          </p:cNvSpPr>
          <p:nvPr userDrawn="1"/>
        </p:nvSpPr>
        <p:spPr bwMode="auto">
          <a:xfrm>
            <a:off x="5789613" y="6530975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000" b="0">
                <a:solidFill>
                  <a:srgbClr val="7F7F7F"/>
                </a:solidFill>
                <a:latin typeface="Arial" pitchFamily="34" charset="0"/>
              </a:rPr>
              <a:t>Private and Confidential</a:t>
            </a:r>
          </a:p>
        </p:txBody>
      </p:sp>
      <p:sp>
        <p:nvSpPr>
          <p:cNvPr id="11" name="Slide Number Placeholder 5"/>
          <p:cNvSpPr txBox="1">
            <a:spLocks noGrp="1"/>
          </p:cNvSpPr>
          <p:nvPr userDrawn="1"/>
        </p:nvSpPr>
        <p:spPr bwMode="auto">
          <a:xfrm>
            <a:off x="4305300" y="6530975"/>
            <a:ext cx="533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/>
            <a:fld id="{4D1D7DE1-CE74-4AB1-9236-73FA8C90B7C1}" type="slidenum">
              <a:rPr lang="en-US" sz="1000" b="0">
                <a:solidFill>
                  <a:srgbClr val="7F7F7F"/>
                </a:solidFill>
                <a:latin typeface="Arial" pitchFamily="34" charset="0"/>
              </a:rPr>
              <a:pPr algn="ctr" eaLnBrk="1" hangingPunct="1"/>
              <a:t>‹#›</a:t>
            </a:fld>
            <a:endParaRPr lang="en-US" sz="1000" b="0">
              <a:solidFill>
                <a:srgbClr val="7F7F7F"/>
              </a:solidFill>
              <a:latin typeface="Arial" pitchFamily="34" charset="0"/>
            </a:endParaRPr>
          </a:p>
        </p:txBody>
      </p:sp>
      <p:sp>
        <p:nvSpPr>
          <p:cNvPr id="12" name="Line 41"/>
          <p:cNvSpPr>
            <a:spLocks noChangeShapeType="1"/>
          </p:cNvSpPr>
          <p:nvPr userDrawn="1"/>
        </p:nvSpPr>
        <p:spPr bwMode="auto">
          <a:xfrm>
            <a:off x="381000" y="6575425"/>
            <a:ext cx="8458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533400" y="6281738"/>
            <a:ext cx="121920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24" tIns="45712" rIns="91424" bIns="45712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3"/>
          <p:cNvSpPr>
            <a:spLocks noChangeShapeType="1"/>
          </p:cNvSpPr>
          <p:nvPr userDrawn="1"/>
        </p:nvSpPr>
        <p:spPr bwMode="auto">
          <a:xfrm>
            <a:off x="0" y="789936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424" tIns="45712" rIns="91424" bIns="45712"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505450"/>
          </a:xfrm>
        </p:spPr>
        <p:txBody>
          <a:bodyPr/>
          <a:lstStyle>
            <a:lvl1pPr marL="341313" indent="-341313">
              <a:buFont typeface="Wingdings" pitchFamily="2" charset="2"/>
              <a:buChar char="q"/>
              <a:defRPr>
                <a:latin typeface="+mj-lt"/>
              </a:defRPr>
            </a:lvl1pPr>
            <a:lvl2pPr marL="741363" indent="-284163">
              <a:buFont typeface="Wingdings" pitchFamily="2" charset="2"/>
              <a:buChar char="Ø"/>
              <a:defRPr>
                <a:latin typeface="+mj-lt"/>
              </a:defRPr>
            </a:lvl2pPr>
            <a:lvl3pPr marL="1141413" indent="-227013">
              <a:buFont typeface="Wingdings" pitchFamily="2" charset="2"/>
              <a:buChar char="§"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</p:spPr>
        <p:txBody>
          <a:bodyPr/>
          <a:lstStyle>
            <a:lvl1pPr algn="l" defTabSz="912813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33400" y="368301"/>
            <a:ext cx="6172200" cy="533399"/>
          </a:xfrm>
        </p:spPr>
        <p:txBody>
          <a:bodyPr/>
          <a:lstStyle>
            <a:lvl1pPr marL="0" indent="0" algn="r" defTabSz="912813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IN" sz="2400" b="1" i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19" indent="0" algn="ctr">
              <a:buNone/>
              <a:defRPr/>
            </a:lvl2pPr>
            <a:lvl3pPr marL="914239" indent="0" algn="ctr">
              <a:buNone/>
              <a:defRPr/>
            </a:lvl3pPr>
            <a:lvl4pPr marL="1371358" indent="0" algn="ctr">
              <a:buNone/>
              <a:defRPr/>
            </a:lvl4pPr>
            <a:lvl5pPr marL="1828477" indent="0" algn="ctr">
              <a:buNone/>
              <a:defRPr/>
            </a:lvl5pPr>
            <a:lvl6pPr marL="2285596" indent="0" algn="ctr">
              <a:buNone/>
              <a:defRPr/>
            </a:lvl6pPr>
            <a:lvl7pPr marL="2742716" indent="0" algn="ctr">
              <a:buNone/>
              <a:defRPr/>
            </a:lvl7pPr>
            <a:lvl8pPr marL="3199835" indent="0" algn="ctr">
              <a:buNone/>
              <a:defRPr/>
            </a:lvl8pPr>
            <a:lvl9pPr marL="3656954" indent="0" algn="ctr">
              <a:buNone/>
              <a:defRPr/>
            </a:lvl9pPr>
          </a:lstStyle>
          <a:p>
            <a:r>
              <a:rPr lang="en-US" dirty="0" smtClean="0"/>
              <a:t>… Click to edit Master subtitle style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89" y="-1641"/>
            <a:ext cx="2448309" cy="77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533400" y="6281738"/>
            <a:ext cx="121920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24" tIns="45712" rIns="91424" bIns="45712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14400"/>
            <a:ext cx="8229600" cy="5505450"/>
          </a:xfrm>
        </p:spPr>
        <p:txBody>
          <a:bodyPr/>
          <a:lstStyle>
            <a:lvl1pPr marL="341313" indent="-341313">
              <a:buFont typeface="Wingdings" pitchFamily="2" charset="2"/>
              <a:buChar char="q"/>
              <a:defRPr>
                <a:latin typeface="+mj-lt"/>
              </a:defRPr>
            </a:lvl1pPr>
            <a:lvl2pPr marL="741363" indent="-284163">
              <a:buFont typeface="Wingdings" pitchFamily="2" charset="2"/>
              <a:buChar char="Ø"/>
              <a:defRPr>
                <a:latin typeface="+mj-lt"/>
              </a:defRPr>
            </a:lvl2pPr>
            <a:lvl3pPr marL="1141413" indent="-227013">
              <a:buFont typeface="Wingdings" pitchFamily="2" charset="2"/>
              <a:buChar char="§"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</p:spPr>
        <p:txBody>
          <a:bodyPr/>
          <a:lstStyle>
            <a:lvl1pPr algn="l" defTabSz="912813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1524000" y="368301"/>
            <a:ext cx="6172200" cy="533399"/>
          </a:xfrm>
        </p:spPr>
        <p:txBody>
          <a:bodyPr/>
          <a:lstStyle>
            <a:lvl1pPr marL="0" indent="0" algn="r" defTabSz="912813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IN" sz="2400" b="1" i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19" indent="0" algn="ctr">
              <a:buNone/>
              <a:defRPr/>
            </a:lvl2pPr>
            <a:lvl3pPr marL="914239" indent="0" algn="ctr">
              <a:buNone/>
              <a:defRPr/>
            </a:lvl3pPr>
            <a:lvl4pPr marL="1371358" indent="0" algn="ctr">
              <a:buNone/>
              <a:defRPr/>
            </a:lvl4pPr>
            <a:lvl5pPr marL="1828477" indent="0" algn="ctr">
              <a:buNone/>
              <a:defRPr/>
            </a:lvl5pPr>
            <a:lvl6pPr marL="2285596" indent="0" algn="ctr">
              <a:buNone/>
              <a:defRPr/>
            </a:lvl6pPr>
            <a:lvl7pPr marL="2742716" indent="0" algn="ctr">
              <a:buNone/>
              <a:defRPr/>
            </a:lvl7pPr>
            <a:lvl8pPr marL="3199835" indent="0" algn="ctr">
              <a:buNone/>
              <a:defRPr/>
            </a:lvl8pPr>
            <a:lvl9pPr marL="3656954" indent="0" algn="ctr">
              <a:buNone/>
              <a:defRPr/>
            </a:lvl9pPr>
          </a:lstStyle>
          <a:p>
            <a:r>
              <a:rPr lang="en-US" dirty="0" smtClean="0"/>
              <a:t>… 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15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4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2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8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1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505B-1743-435D-8DCB-C176DBBCE403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A7608-923C-4252-A431-8486A80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wmf"/><Relationship Id="rId2" Type="http://schemas.openxmlformats.org/officeDocument/2006/relationships/video" Target="https://www.youtube.com/embed/gk3XuSyLw9U" TargetMode="Externa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1.jpeg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bhishek Kumbhat\Desktop\Step-In\Assets\no-probl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83360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4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Starting Steps In the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6"/>
            <a:ext cx="7886700" cy="4351655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Building a continuous integration system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Deployment automation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Improving culture &amp; collaboration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Infrastructure automation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Monitoring of applications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Monitoring of infrastructure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Test automation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400" dirty="0">
                <a:latin typeface="+mj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3415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526257" y="1254126"/>
            <a:ext cx="2579846" cy="129730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r>
              <a:rPr sz="2400" b="1">
                <a:solidFill>
                  <a:schemeClr val="tx1"/>
                </a:solidFill>
                <a:latin typeface="Segoe UI" panose="020B0502040204020203"/>
              </a:rPr>
              <a:t>“</a:t>
            </a:r>
            <a:r>
              <a:rPr sz="2400" b="1" err="1">
                <a:solidFill>
                  <a:schemeClr val="tx1"/>
                </a:solidFill>
                <a:latin typeface="Segoe UI" panose="020B0502040204020203"/>
              </a:rPr>
              <a:t>DevOps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 is development </a:t>
            </a:r>
            <a:br>
              <a:rPr sz="2400">
                <a:solidFill>
                  <a:schemeClr val="tx1"/>
                </a:solidFill>
                <a:latin typeface="Segoe UI" panose="020B0502040204020203"/>
              </a:rPr>
            </a:br>
            <a:r>
              <a:rPr sz="2400">
                <a:solidFill>
                  <a:schemeClr val="tx1"/>
                </a:solidFill>
                <a:latin typeface="Segoe UI" panose="020B0502040204020203"/>
              </a:rPr>
              <a:t>and operations </a:t>
            </a:r>
            <a:r>
              <a:rPr sz="2400" dirty="0">
                <a:solidFill>
                  <a:schemeClr val="tx1"/>
                </a:solidFill>
                <a:latin typeface="Segoe UI" panose="020B0502040204020203"/>
              </a:rPr>
              <a:t>collaboration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”</a:t>
            </a:r>
          </a:p>
          <a:p>
            <a:pPr algn="ctr"/>
            <a:endParaRPr sz="2400">
              <a:solidFill>
                <a:schemeClr val="tx1"/>
              </a:solidFill>
              <a:latin typeface="Segoe UI" panose="020B0502040204020203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5698808" y="1254126"/>
            <a:ext cx="2207419" cy="113220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r>
              <a:rPr sz="2400" b="1">
                <a:solidFill>
                  <a:schemeClr val="tx1"/>
                </a:solidFill>
                <a:latin typeface="Segoe UI" panose="020B0502040204020203"/>
              </a:rPr>
              <a:t>“</a:t>
            </a:r>
            <a:r>
              <a:rPr sz="2400" b="1" err="1">
                <a:solidFill>
                  <a:schemeClr val="tx1"/>
                </a:solidFill>
                <a:latin typeface="Segoe UI" panose="020B0502040204020203"/>
              </a:rPr>
              <a:t>DevOps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 is treating your infrastructure </a:t>
            </a:r>
            <a:br>
              <a:rPr sz="2400">
                <a:solidFill>
                  <a:schemeClr val="tx1"/>
                </a:solidFill>
                <a:latin typeface="Segoe UI" panose="020B0502040204020203"/>
              </a:rPr>
            </a:br>
            <a:r>
              <a:rPr sz="2400">
                <a:solidFill>
                  <a:schemeClr val="tx1"/>
                </a:solidFill>
                <a:latin typeface="Segoe UI" panose="020B0502040204020203"/>
              </a:rPr>
              <a:t>as code”</a:t>
            </a:r>
          </a:p>
        </p:txBody>
      </p:sp>
      <p:sp>
        <p:nvSpPr>
          <p:cNvPr id="13" name="Title 1"/>
          <p:cNvSpPr txBox="1"/>
          <p:nvPr/>
        </p:nvSpPr>
        <p:spPr>
          <a:xfrm>
            <a:off x="526256" y="3875405"/>
            <a:ext cx="2171700" cy="1170940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r>
              <a:rPr sz="2400" b="1">
                <a:solidFill>
                  <a:schemeClr val="tx1"/>
                </a:solidFill>
                <a:latin typeface="Segoe UI" panose="020B0502040204020203"/>
              </a:rPr>
              <a:t>“</a:t>
            </a:r>
            <a:r>
              <a:rPr sz="2400" b="1" err="1">
                <a:solidFill>
                  <a:schemeClr val="tx1"/>
                </a:solidFill>
                <a:latin typeface="Segoe UI" panose="020B0502040204020203"/>
              </a:rPr>
              <a:t>DevOps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 </a:t>
            </a:r>
            <a:br>
              <a:rPr sz="2400">
                <a:solidFill>
                  <a:schemeClr val="tx1"/>
                </a:solidFill>
                <a:latin typeface="Segoe UI" panose="020B0502040204020203"/>
              </a:rPr>
            </a:br>
            <a:r>
              <a:rPr sz="2400">
                <a:solidFill>
                  <a:schemeClr val="tx1"/>
                </a:solidFill>
                <a:latin typeface="Segoe UI" panose="020B0502040204020203"/>
              </a:rPr>
              <a:t>is using </a:t>
            </a:r>
            <a:r>
              <a:rPr sz="2400" dirty="0">
                <a:solidFill>
                  <a:schemeClr val="tx1"/>
                </a:solidFill>
                <a:latin typeface="Segoe UI" panose="020B0502040204020203"/>
              </a:rPr>
              <a:t>automation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”</a:t>
            </a:r>
          </a:p>
        </p:txBody>
      </p:sp>
      <p:sp>
        <p:nvSpPr>
          <p:cNvPr id="14" name="Title 1"/>
          <p:cNvSpPr txBox="1"/>
          <p:nvPr/>
        </p:nvSpPr>
        <p:spPr>
          <a:xfrm>
            <a:off x="6152423" y="5046134"/>
            <a:ext cx="857584" cy="46642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endParaRPr sz="2000" dirty="0">
              <a:solidFill>
                <a:schemeClr val="tx1"/>
              </a:solidFill>
              <a:latin typeface="Segoe UI" panose="020B0502040204020203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5698808" y="3875405"/>
            <a:ext cx="2607469" cy="922020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r>
              <a:rPr sz="2400" b="1">
                <a:solidFill>
                  <a:schemeClr val="tx1"/>
                </a:solidFill>
                <a:effectLst/>
                <a:latin typeface="Segoe UI" panose="020B0502040204020203"/>
              </a:rPr>
              <a:t>“</a:t>
            </a:r>
            <a:r>
              <a:rPr sz="2400" b="1" err="1">
                <a:solidFill>
                  <a:schemeClr val="tx1"/>
                </a:solidFill>
                <a:effectLst/>
                <a:latin typeface="Segoe UI" panose="020B0502040204020203"/>
              </a:rPr>
              <a:t>DevOps</a:t>
            </a:r>
            <a:r>
              <a:rPr sz="2400">
                <a:solidFill>
                  <a:schemeClr val="tx1"/>
                </a:solidFill>
                <a:effectLst/>
                <a:latin typeface="Segoe UI" panose="020B0502040204020203"/>
              </a:rPr>
              <a:t> </a:t>
            </a:r>
            <a:br>
              <a:rPr sz="2400">
                <a:solidFill>
                  <a:schemeClr val="tx1"/>
                </a:solidFill>
                <a:effectLst/>
                <a:latin typeface="Segoe UI" panose="020B0502040204020203"/>
              </a:rPr>
            </a:br>
            <a:r>
              <a:rPr sz="2400">
                <a:solidFill>
                  <a:schemeClr val="tx1"/>
                </a:solidFill>
                <a:effectLst/>
                <a:latin typeface="Segoe UI" panose="020B0502040204020203"/>
              </a:rPr>
              <a:t>is feature switches”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3106103" y="4665981"/>
            <a:ext cx="2447925" cy="122745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/>
            <a:r>
              <a:rPr sz="2400" b="1">
                <a:solidFill>
                  <a:schemeClr val="tx1"/>
                </a:solidFill>
                <a:latin typeface="Segoe UI" panose="020B0502040204020203"/>
              </a:rPr>
              <a:t>“</a:t>
            </a:r>
            <a:r>
              <a:rPr sz="2400" b="1" err="1">
                <a:solidFill>
                  <a:schemeClr val="tx1"/>
                </a:solidFill>
                <a:latin typeface="Segoe UI" panose="020B0502040204020203"/>
              </a:rPr>
              <a:t>DevOps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 </a:t>
            </a:r>
            <a:br>
              <a:rPr sz="2400">
                <a:solidFill>
                  <a:schemeClr val="tx1"/>
                </a:solidFill>
                <a:latin typeface="Segoe UI" panose="020B0502040204020203"/>
              </a:rPr>
            </a:br>
            <a:r>
              <a:rPr sz="2400">
                <a:solidFill>
                  <a:schemeClr val="tx1"/>
                </a:solidFill>
                <a:latin typeface="Segoe UI" panose="020B0502040204020203"/>
              </a:rPr>
              <a:t>is </a:t>
            </a:r>
            <a:r>
              <a:rPr sz="2400" dirty="0">
                <a:solidFill>
                  <a:schemeClr val="tx1"/>
                </a:solidFill>
                <a:latin typeface="Segoe UI" panose="020B0502040204020203"/>
              </a:rPr>
              <a:t>small </a:t>
            </a:r>
            <a:r>
              <a:rPr sz="2400">
                <a:solidFill>
                  <a:schemeClr val="tx1"/>
                </a:solidFill>
                <a:latin typeface="Segoe UI" panose="020B0502040204020203"/>
              </a:rPr>
              <a:t>deployments”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26771" y="32385"/>
            <a:ext cx="7079456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/>
          </a:p>
          <a:p>
            <a:pPr algn="ctr"/>
            <a:r>
              <a:rPr lang="en-US" sz="3200" b="1">
                <a:latin typeface="+mj-lt"/>
              </a:rPr>
              <a:t>What is DevOps ?</a:t>
            </a:r>
          </a:p>
        </p:txBody>
      </p:sp>
    </p:spTree>
    <p:extLst>
      <p:ext uri="{BB962C8B-B14F-4D97-AF65-F5344CB8AC3E}">
        <p14:creationId xmlns:p14="http://schemas.microsoft.com/office/powerpoint/2010/main" val="12822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ym typeface="+mn-ea"/>
              </a:rPr>
              <a:t>Back in the days...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686901" cy="4526280"/>
          </a:xfrm>
        </p:spPr>
        <p:txBody>
          <a:bodyPr/>
          <a:lstStyle/>
          <a:p>
            <a:r>
              <a:rPr lang="en-US" sz="2400" dirty="0" smtClean="0">
                <a:sym typeface="+mn-ea"/>
              </a:rPr>
              <a:t>Required a lot of coordinating roles</a:t>
            </a:r>
          </a:p>
          <a:p>
            <a:pPr algn="l"/>
            <a:r>
              <a:rPr lang="en-US" sz="2400" dirty="0" smtClean="0">
                <a:sym typeface="+mn-ea"/>
              </a:rPr>
              <a:t>Unclear responsibilities</a:t>
            </a:r>
          </a:p>
          <a:p>
            <a:pPr algn="l"/>
            <a:r>
              <a:rPr lang="en-US" sz="2400" dirty="0" smtClean="0"/>
              <a:t>No Common Code for Different Client</a:t>
            </a:r>
          </a:p>
          <a:p>
            <a:pPr algn="l"/>
            <a:r>
              <a:rPr lang="en-US" sz="2400" dirty="0" smtClean="0"/>
              <a:t>Mannual and Time Taking Release and Deployment Process</a:t>
            </a:r>
          </a:p>
          <a:p>
            <a:pPr algn="l"/>
            <a:r>
              <a:rPr lang="en-US" sz="2400" dirty="0" smtClean="0"/>
              <a:t>Slow Feature Delievery to  Client</a:t>
            </a:r>
          </a:p>
          <a:p>
            <a:pPr algn="l"/>
            <a:r>
              <a:rPr lang="en-US" sz="2400" dirty="0" smtClean="0"/>
              <a:t>Repetetive Regression Testing </a:t>
            </a:r>
          </a:p>
          <a:p>
            <a:pPr algn="l"/>
            <a:r>
              <a:rPr lang="en-US" sz="2400" dirty="0" smtClean="0"/>
              <a:t>No Data Base Versioning Structure</a:t>
            </a:r>
          </a:p>
          <a:p>
            <a:pPr algn="l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5137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Technical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27570" cy="452628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Common Code For All Clients</a:t>
            </a:r>
          </a:p>
          <a:p>
            <a:pPr marL="342900" lvl="8" indent="-342900" algn="l">
              <a:buChar char="•"/>
            </a:pPr>
            <a:r>
              <a:rPr lang="en-US" sz="2400">
                <a:sym typeface="+mn-ea"/>
              </a:rPr>
              <a:t>Behavior Driven Development (BDD)</a:t>
            </a:r>
            <a:r>
              <a:rPr lang="en-US" sz="2400"/>
              <a:t>	</a:t>
            </a:r>
          </a:p>
          <a:p>
            <a:pPr marL="342900" lvl="8" indent="-342900" algn="l">
              <a:buChar char="•"/>
            </a:pPr>
            <a:r>
              <a:rPr lang="en-US" sz="2400"/>
              <a:t>Test Driven Devlopment (TDD)</a:t>
            </a:r>
          </a:p>
          <a:p>
            <a:r>
              <a:rPr lang="en-US" sz="2400"/>
              <a:t>Automated Provisioning </a:t>
            </a:r>
          </a:p>
          <a:p>
            <a:r>
              <a:rPr lang="en-US" sz="2400"/>
              <a:t>Data Base Versioning</a:t>
            </a:r>
          </a:p>
          <a:p>
            <a:r>
              <a:rPr lang="en-US" sz="2400"/>
              <a:t>Build Automation</a:t>
            </a:r>
          </a:p>
          <a:p>
            <a:r>
              <a:rPr lang="en-US" sz="2400"/>
              <a:t>Artifact Management</a:t>
            </a:r>
          </a:p>
          <a:p>
            <a:r>
              <a:rPr lang="en-US" sz="2400"/>
              <a:t>Automated Deployment on QA </a:t>
            </a:r>
          </a:p>
          <a:p>
            <a:r>
              <a:rPr lang="en-US" sz="2400"/>
              <a:t>Automated Functuional Testing</a:t>
            </a:r>
          </a:p>
          <a:p>
            <a:r>
              <a:rPr lang="en-US" sz="2400"/>
              <a:t>Efficient Application Monitoring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 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314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5527315" y="4495800"/>
            <a:ext cx="1254485" cy="828570"/>
            <a:chOff x="5569424" y="2286000"/>
            <a:chExt cx="2964976" cy="2128965"/>
          </a:xfrm>
        </p:grpSpPr>
        <p:pic>
          <p:nvPicPr>
            <p:cNvPr id="50" name="Picture 3" descr="C:\Users\Abhishek Kumbhat\Desktop\GST Presentation\resources\androi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24" y="3228975"/>
              <a:ext cx="2964976" cy="1185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C:\Users\Abhishek Kumbhat\Desktop\GST Presentation\resources\app stor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408" y="2286000"/>
              <a:ext cx="2773377" cy="96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C:\Users\Abhishek Kumbhat\Desktop\GST Presentation\resources\eL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9316"/>
            <a:ext cx="3115360" cy="5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Tech Architecture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0" y="5562600"/>
            <a:ext cx="1961319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Skill Lotto’s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Own Portal</a:t>
            </a:r>
            <a:endParaRPr lang="en-US" sz="24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86345" y="5562600"/>
            <a:ext cx="197665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ASPs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/>
              </a:rPr>
              <a:t>Any Third Party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597" y="3239869"/>
            <a:ext cx="16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Encrypted APIs </a:t>
            </a:r>
          </a:p>
          <a:p>
            <a:r>
              <a:rPr lang="en-US" b="1" dirty="0" smtClean="0"/>
              <a:t>Published</a:t>
            </a:r>
            <a:endParaRPr lang="en-US" b="1" dirty="0"/>
          </a:p>
        </p:txBody>
      </p:sp>
      <p:pic>
        <p:nvPicPr>
          <p:cNvPr id="1026" name="Picture 2" descr="C:\Users\Abhishek Kumbhat\Desktop\GST Presentation\resources\voltage-technology-page-integrated-encryption-page-nav-icon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445" r="18961" b="18955"/>
          <a:stretch/>
        </p:blipFill>
        <p:spPr bwMode="auto">
          <a:xfrm>
            <a:off x="7010400" y="3383870"/>
            <a:ext cx="516950" cy="53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3964484" y="1738880"/>
            <a:ext cx="2960226" cy="11430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cs typeface="Aharoni"/>
              </a:rPr>
              <a:t>GSP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/>
              </a:rPr>
              <a:t>Core Transaction Engine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7823" y="1136858"/>
            <a:ext cx="2590800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Version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Control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44" name="Elbow Connector 43"/>
          <p:cNvCxnSpPr>
            <a:stCxn id="34" idx="3"/>
          </p:cNvCxnSpPr>
          <p:nvPr/>
        </p:nvCxnSpPr>
        <p:spPr>
          <a:xfrm>
            <a:off x="2978623" y="1594251"/>
            <a:ext cx="985861" cy="544965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416255" y="2405154"/>
            <a:ext cx="2583977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GSP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cs typeface="Aharoni"/>
              </a:rPr>
              <a:t>Log Monitoring &amp; Analytics</a:t>
            </a:r>
            <a:endParaRPr lang="en-US" sz="16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54" name="Elbow Connector 53"/>
          <p:cNvCxnSpPr>
            <a:endCxn id="49" idx="3"/>
          </p:cNvCxnSpPr>
          <p:nvPr/>
        </p:nvCxnSpPr>
        <p:spPr>
          <a:xfrm rot="10800000" flipV="1">
            <a:off x="3000232" y="2580491"/>
            <a:ext cx="964252" cy="282055"/>
          </a:xfrm>
          <a:prstGeom prst="bentConnector3">
            <a:avLst>
              <a:gd name="adj1" fmla="val 50000"/>
            </a:avLst>
          </a:prstGeom>
          <a:ln w="349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246906" y="3098554"/>
            <a:ext cx="1143610" cy="718720"/>
            <a:chOff x="3656990" y="4996280"/>
            <a:chExt cx="1690362" cy="1095624"/>
          </a:xfrm>
        </p:grpSpPr>
        <p:pic>
          <p:nvPicPr>
            <p:cNvPr id="1032" name="Picture 8" descr="C:\Users\Abhishek Kumbhat\Desktop\GST Presentation\resources\apiary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990" y="5584520"/>
              <a:ext cx="1682496" cy="507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bhishek Kumbhat\Desktop\GST Presentation\resources\Group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2" t="21590" r="10384" b="24695"/>
            <a:stretch/>
          </p:blipFill>
          <p:spPr bwMode="auto">
            <a:xfrm>
              <a:off x="3657600" y="4996280"/>
              <a:ext cx="1689752" cy="58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ounded Rectangle 74"/>
          <p:cNvSpPr/>
          <p:nvPr/>
        </p:nvSpPr>
        <p:spPr>
          <a:xfrm>
            <a:off x="152400" y="5562600"/>
            <a:ext cx="1709797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16324" y="5620653"/>
            <a:ext cx="1007676" cy="745039"/>
            <a:chOff x="814301" y="5620653"/>
            <a:chExt cx="1007676" cy="745039"/>
          </a:xfrm>
        </p:grpSpPr>
        <p:pic>
          <p:nvPicPr>
            <p:cNvPr id="1035" name="Picture 11" descr="C:\Users\Abhishek Kumbhat\Desktop\GST Presentation\resources\pas-blu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01" y="5620653"/>
              <a:ext cx="622239" cy="62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095584" y="5719361"/>
              <a:ext cx="726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>
                  <a:solidFill>
                    <a:schemeClr val="bg1"/>
                  </a:solidFill>
                  <a:cs typeface="Aharoni"/>
                </a:rPr>
                <a:t>AS</a:t>
              </a:r>
            </a:p>
          </p:txBody>
        </p:sp>
      </p:grpSp>
      <p:cxnSp>
        <p:nvCxnSpPr>
          <p:cNvPr id="87" name="Elbow Connector 86"/>
          <p:cNvCxnSpPr>
            <a:stCxn id="33" idx="0"/>
            <a:endCxn id="27" idx="2"/>
          </p:cNvCxnSpPr>
          <p:nvPr/>
        </p:nvCxnSpPr>
        <p:spPr>
          <a:xfrm rot="16200000" flipV="1">
            <a:off x="5269275" y="3057202"/>
            <a:ext cx="2680720" cy="2330076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4577915" y="5562600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Skill Lotto’s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Mobile App</a:t>
            </a:r>
            <a:endParaRPr lang="en-US" sz="24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98" name="Elbow Connector 97"/>
          <p:cNvCxnSpPr>
            <a:stCxn id="32" idx="0"/>
            <a:endCxn id="27" idx="2"/>
          </p:cNvCxnSpPr>
          <p:nvPr/>
        </p:nvCxnSpPr>
        <p:spPr>
          <a:xfrm rot="5400000" flipH="1" flipV="1">
            <a:off x="3015268" y="3133272"/>
            <a:ext cx="2680720" cy="2177937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1" idx="0"/>
            <a:endCxn id="27" idx="2"/>
          </p:cNvCxnSpPr>
          <p:nvPr/>
        </p:nvCxnSpPr>
        <p:spPr>
          <a:xfrm rot="16200000" flipV="1">
            <a:off x="4145668" y="4180809"/>
            <a:ext cx="2680720" cy="82861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010400" y="1187668"/>
            <a:ext cx="1934308" cy="1789127"/>
            <a:chOff x="7052052" y="1443459"/>
            <a:chExt cx="1934308" cy="1789127"/>
          </a:xfrm>
        </p:grpSpPr>
        <p:pic>
          <p:nvPicPr>
            <p:cNvPr id="1027" name="Picture 3" descr="C:\Users\Abhishek Kumbhat\Desktop\GST Presentation\resources\MySQL.sv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342" y="2155542"/>
              <a:ext cx="927954" cy="47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bhishek Kumbhat\Desktop\GST Presentation\resources\jbos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524000"/>
              <a:ext cx="1054077" cy="61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Abhishek Kumbhat\Desktop\GST Presentation\resources\Java_programming_language_logo.sv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161" y="1443459"/>
              <a:ext cx="609600" cy="1137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Abhishek Kumbhat\Desktop\GST Presentation\resources\spring-by-pivotal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052" y="2603936"/>
              <a:ext cx="1934308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 descr="C:\Users\Abhishek Kumbhat\Desktop\GST Presentation\resources\javafx_logo_color_1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6" t="5213" r="8334" b="15300"/>
          <a:stretch/>
        </p:blipFill>
        <p:spPr bwMode="auto">
          <a:xfrm>
            <a:off x="1007298" y="4632434"/>
            <a:ext cx="1048306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stCxn id="75" idx="0"/>
            <a:endCxn id="27" idx="2"/>
          </p:cNvCxnSpPr>
          <p:nvPr/>
        </p:nvCxnSpPr>
        <p:spPr>
          <a:xfrm rot="5400000" flipH="1" flipV="1">
            <a:off x="1885588" y="2003591"/>
            <a:ext cx="2680720" cy="4437298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C:\Users\Abhishek Kumbhat\Desktop\GST Presentation\resources\laravel-logo-big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t="13667" r="28476" b="8524"/>
          <a:stretch/>
        </p:blipFill>
        <p:spPr bwMode="auto">
          <a:xfrm>
            <a:off x="3347362" y="4419600"/>
            <a:ext cx="738536" cy="8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/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2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http://www.webigi.co.uk/resource/images/Database_1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181011" y="4428870"/>
            <a:ext cx="881646" cy="106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115984" y="5496497"/>
            <a:ext cx="1082188" cy="522507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Version Control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457330" y="4503216"/>
            <a:ext cx="1724216" cy="1067017"/>
          </a:xfrm>
          <a:prstGeom prst="leftRightArrow">
            <a:avLst>
              <a:gd name="adj1" fmla="val 67430"/>
              <a:gd name="adj2" fmla="val 41285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8965"/>
            <a:r>
              <a:rPr lang="en-US" sz="1600" dirty="0">
                <a:solidFill>
                  <a:srgbClr val="231F20"/>
                </a:solidFill>
                <a:latin typeface="Calibri" panose="020F0502020204030204" charset="0"/>
              </a:rPr>
              <a:t>Pull &amp; Push several </a:t>
            </a:r>
            <a:br>
              <a:rPr lang="en-US" sz="1600" dirty="0">
                <a:solidFill>
                  <a:srgbClr val="231F20"/>
                </a:solidFill>
                <a:latin typeface="Calibri" panose="020F0502020204030204" charset="0"/>
              </a:rPr>
            </a:br>
            <a:r>
              <a:rPr lang="en-US" sz="1600" dirty="0">
                <a:solidFill>
                  <a:srgbClr val="231F20"/>
                </a:solidFill>
                <a:latin typeface="Calibri" panose="020F0502020204030204" charset="0"/>
              </a:rPr>
              <a:t>times a day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5037" y="5480706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Continuous Integration</a:t>
            </a: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259320" y="4840333"/>
            <a:ext cx="667848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13" y="3956435"/>
            <a:ext cx="505438" cy="93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80" y="4231329"/>
            <a:ext cx="505438" cy="93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13" y="4893500"/>
            <a:ext cx="501526" cy="92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7653123" y="5956537"/>
            <a:ext cx="1141704" cy="63730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>
                <a:solidFill>
                  <a:prstClr val="black"/>
                </a:solidFill>
                <a:latin typeface="Calibri" panose="020F0502020204030204" charset="0"/>
              </a:rPr>
              <a:t>Target Servers</a:t>
            </a:r>
          </a:p>
          <a:p>
            <a:pPr algn="ctr" defTabSz="608965"/>
            <a:r>
              <a:rPr lang="en-US" sz="1200" dirty="0">
                <a:solidFill>
                  <a:prstClr val="black"/>
                </a:solidFill>
                <a:latin typeface="Calibri" panose="020F0502020204030204" charset="0"/>
              </a:rPr>
              <a:t>(QA, Staging)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087693" y="4843125"/>
            <a:ext cx="722379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615820" y="4840333"/>
            <a:ext cx="672581" cy="4753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en-US" sz="1350">
              <a:solidFill>
                <a:srgbClr val="205182"/>
              </a:solidFill>
              <a:latin typeface="Calibri" panose="020F050202020403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16731" y="2679700"/>
            <a:ext cx="1604963" cy="1334537"/>
            <a:chOff x="1786560" y="2334096"/>
            <a:chExt cx="1872208" cy="163509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Rounded Rectangular Callout 20"/>
            <p:cNvSpPr/>
            <p:nvPr/>
          </p:nvSpPr>
          <p:spPr>
            <a:xfrm>
              <a:off x="1786560" y="2334096"/>
              <a:ext cx="1872208" cy="1564760"/>
            </a:xfrm>
            <a:prstGeom prst="wedgeRoundRectCallout">
              <a:avLst>
                <a:gd name="adj1" fmla="val 52469"/>
                <a:gd name="adj2" fmla="val 75642"/>
                <a:gd name="adj3" fmla="val 16667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08965"/>
              <a:r>
                <a:rPr lang="en-US" sz="1600" b="1" dirty="0">
                  <a:solidFill>
                    <a:srgbClr val="231F20"/>
                  </a:solidFill>
                  <a:latin typeface="Calibri" panose="020F0502020204030204" charset="0"/>
                </a:rPr>
                <a:t>Versioning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856807" y="2649367"/>
              <a:ext cx="1108400" cy="131982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defTabSz="608965">
                <a:buFontTx/>
                <a:buChar char="-"/>
              </a:pPr>
              <a:r>
                <a:rPr lang="en-US" sz="1600" dirty="0">
                  <a:solidFill>
                    <a:srgbClr val="231F20"/>
                  </a:solidFill>
                  <a:latin typeface="Calibri" panose="020F0502020204030204" charset="0"/>
                </a:rPr>
                <a:t>Code</a:t>
              </a:r>
            </a:p>
            <a:p>
              <a:pPr marL="285750" indent="-285750" defTabSz="608965">
                <a:buFontTx/>
                <a:buChar char="-"/>
              </a:pPr>
              <a:r>
                <a:rPr lang="en-US" sz="1600" dirty="0">
                  <a:solidFill>
                    <a:srgbClr val="231F20"/>
                  </a:solidFill>
                  <a:latin typeface="Calibri" panose="020F0502020204030204" charset="0"/>
                </a:rPr>
                <a:t>Database</a:t>
              </a:r>
            </a:p>
            <a:p>
              <a:pPr marL="285750" indent="-285750" defTabSz="608965">
                <a:buFontTx/>
                <a:buChar char="-"/>
              </a:pPr>
              <a:endParaRPr lang="en-US" sz="1600" dirty="0">
                <a:solidFill>
                  <a:srgbClr val="231F2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28" name="Right Arrow 27"/>
          <p:cNvSpPr/>
          <p:nvPr/>
        </p:nvSpPr>
        <p:spPr>
          <a:xfrm>
            <a:off x="3405193" y="2445197"/>
            <a:ext cx="5069545" cy="13026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2665" dirty="0">
                <a:solidFill>
                  <a:srgbClr val="231F20"/>
                </a:solidFill>
                <a:latin typeface="Calibri" panose="020F0502020204030204" charset="0"/>
              </a:rPr>
              <a:t>With in minutes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Product Delievery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02" y="4487290"/>
            <a:ext cx="535526" cy="992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88" y="4487290"/>
            <a:ext cx="535526" cy="992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6104403" y="5496581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Deploy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22" name="TextBox 2"/>
          <p:cNvSpPr txBox="1"/>
          <p:nvPr/>
        </p:nvSpPr>
        <p:spPr>
          <a:xfrm rot="19590365">
            <a:off x="5093561" y="481101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AT</a:t>
            </a:r>
          </a:p>
        </p:txBody>
      </p:sp>
      <p:sp>
        <p:nvSpPr>
          <p:cNvPr id="27" name="TextBox 26"/>
          <p:cNvSpPr txBox="1"/>
          <p:nvPr/>
        </p:nvSpPr>
        <p:spPr>
          <a:xfrm rot="19590365">
            <a:off x="6539676" y="47993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D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6" y="4486910"/>
            <a:ext cx="536258" cy="993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2"/>
          <p:cNvSpPr txBox="1"/>
          <p:nvPr/>
        </p:nvSpPr>
        <p:spPr>
          <a:xfrm rot="19590365">
            <a:off x="3621391" y="484867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CI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48519" y="5480071"/>
            <a:ext cx="1098938" cy="728086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Automation Test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  <a:p>
            <a:pPr algn="ctr" defTabSz="608965"/>
            <a:r>
              <a:rPr lang="en-US" sz="1465" dirty="0" smtClean="0">
                <a:solidFill>
                  <a:prstClr val="black"/>
                </a:solidFill>
                <a:latin typeface="Calibri" panose="020F0502020204030204" charset="0"/>
              </a:rPr>
              <a:t>Server</a:t>
            </a:r>
            <a:endParaRPr lang="en-US" sz="1465" dirty="0">
              <a:solidFill>
                <a:prstClr val="black"/>
              </a:solidFill>
              <a:latin typeface="Calibri" panose="020F0502020204030204" charset="0"/>
            </a:endParaRPr>
          </a:p>
        </p:txBody>
      </p:sp>
      <p:sp>
        <p:nvSpPr>
          <p:cNvPr id="36" name="TextBox 2"/>
          <p:cNvSpPr txBox="1"/>
          <p:nvPr/>
        </p:nvSpPr>
        <p:spPr>
          <a:xfrm rot="19590365">
            <a:off x="6531821" y="485165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D</a:t>
            </a:r>
          </a:p>
        </p:txBody>
      </p:sp>
      <p:pic>
        <p:nvPicPr>
          <p:cNvPr id="37" name="Picture 36" descr="http://hybridclaims.com/uploads/images/reduce-cycle-ti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48" y="1418217"/>
            <a:ext cx="685800" cy="819151"/>
          </a:xfrm>
          <a:prstGeom prst="rect">
            <a:avLst/>
          </a:prstGeom>
          <a:noFill/>
        </p:spPr>
      </p:pic>
      <p:sp>
        <p:nvSpPr>
          <p:cNvPr id="38" name="TextBox 41"/>
          <p:cNvSpPr txBox="1"/>
          <p:nvPr/>
        </p:nvSpPr>
        <p:spPr>
          <a:xfrm>
            <a:off x="2336060" y="2229760"/>
            <a:ext cx="641009" cy="584775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ctr"/>
            <a:r>
              <a:rPr lang="en-US" sz="1600" dirty="0" smtClean="0"/>
              <a:t>2 week </a:t>
            </a:r>
          </a:p>
          <a:p>
            <a:pPr algn="ctr"/>
            <a:r>
              <a:rPr lang="en-US" sz="1600" dirty="0" smtClean="0"/>
              <a:t>sprint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35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Tool stack</a:t>
            </a:r>
          </a:p>
        </p:txBody>
      </p:sp>
      <p:sp>
        <p:nvSpPr>
          <p:cNvPr id="5" name="TextBox 2"/>
          <p:cNvSpPr txBox="1"/>
          <p:nvPr/>
        </p:nvSpPr>
        <p:spPr>
          <a:xfrm rot="19590365">
            <a:off x="3621391" y="484867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/>
                <a:cs typeface="Verdana" panose="020B0604030504040204"/>
              </a:rPr>
              <a:t>CI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52952" y="1121411"/>
            <a:ext cx="7933849" cy="5085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lvl="1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lvl="2" indent="-1422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lvl="3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lvl="4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lvl="5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lvl="6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lvl="7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lvl="8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SCM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Gitlab CE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Agile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JIRA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CI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Jenkins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Maven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Gradle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Repository Manager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Nexus OSS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Unit Testing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JUnit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Mockito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Functional Test Automation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Selenium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Appium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Cucumber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Provisioning and Configuration </a:t>
            </a:r>
            <a:r>
              <a:rPr lang="en-US" sz="1800">
                <a:latin typeface="Arial" panose="020B0604020202020204" pitchFamily="34" charset="0"/>
                <a:sym typeface="+mn-ea"/>
              </a:rPr>
              <a:t>Management</a:t>
            </a:r>
            <a:endParaRPr lang="en-US" sz="1800">
              <a:latin typeface="Arial" panose="020B0604020202020204" pitchFamily="34" charset="0"/>
            </a:endParaRP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Ansible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Monitoring</a:t>
            </a:r>
          </a:p>
          <a:p>
            <a:pPr marL="914400" lvl="1" indent="-317500">
              <a:spcBef>
                <a:spcPts val="0"/>
              </a:spcBef>
              <a:buSzPct val="100000"/>
            </a:pPr>
            <a:r>
              <a:rPr lang="en-US" sz="1800">
                <a:latin typeface="Arial" panose="020B0604020202020204" pitchFamily="34" charset="0"/>
              </a:rPr>
              <a:t>Nagios,  Jconsole, ELK</a:t>
            </a:r>
          </a:p>
        </p:txBody>
      </p:sp>
    </p:spTree>
    <p:extLst>
      <p:ext uri="{BB962C8B-B14F-4D97-AF65-F5344CB8AC3E}">
        <p14:creationId xmlns:p14="http://schemas.microsoft.com/office/powerpoint/2010/main" val="23576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Cultural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6280"/>
          </a:xfrm>
        </p:spPr>
        <p:txBody>
          <a:bodyPr/>
          <a:lstStyle/>
          <a:p>
            <a:r>
              <a:rPr lang="en-US" sz="2000"/>
              <a:t>Team Autonomy</a:t>
            </a:r>
          </a:p>
          <a:p>
            <a:r>
              <a:rPr lang="en-US" sz="2000"/>
              <a:t>Cross Funstional Teams</a:t>
            </a:r>
          </a:p>
          <a:p>
            <a:r>
              <a:rPr lang="en-US" sz="2000"/>
              <a:t>Self Deciplined and Responsible Teams</a:t>
            </a:r>
          </a:p>
          <a:p>
            <a:r>
              <a:rPr lang="en-US" sz="2000"/>
              <a:t>Refinement Sessions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940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76200"/>
            <a:ext cx="769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Expecting everything will change in  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19596"/>
            <a:ext cx="9191772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28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287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day</a:t>
            </a:r>
            <a:endParaRPr lang="en-US" sz="166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31603"/>
            <a:ext cx="919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, is </a:t>
            </a:r>
            <a:r>
              <a:rPr lang="en-US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questionable</a:t>
            </a:r>
            <a:r>
              <a:rPr lang="en-US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!!</a:t>
            </a:r>
            <a:endParaRPr lang="en-US" sz="5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23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09600"/>
            <a:ext cx="9191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There is no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24000"/>
            <a:ext cx="9191772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3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Magic</a:t>
            </a:r>
            <a:endParaRPr lang="en-US" sz="138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ts val="14000"/>
              </a:lnSpc>
            </a:pPr>
            <a:r>
              <a:rPr lang="en-US" sz="13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wand</a:t>
            </a:r>
            <a:endParaRPr lang="en-US" sz="8800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48200"/>
            <a:ext cx="9191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for </a:t>
            </a:r>
            <a:r>
              <a:rPr lang="en-US" sz="6600" dirty="0" smtClean="0">
                <a:solidFill>
                  <a:schemeClr val="bg1"/>
                </a:solidFill>
                <a:cs typeface="Aharoni" panose="02010803020104030203" pitchFamily="2" charset="-79"/>
              </a:rPr>
              <a:t>Transformation!!</a:t>
            </a:r>
            <a:endParaRPr lang="en-US" sz="7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74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567" y="838200"/>
            <a:ext cx="9203160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/>
              </a:rPr>
              <a:t>First thing required is </a:t>
            </a: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/>
              </a:rPr>
              <a:t>The courage To listen</a:t>
            </a: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/>
              </a:rPr>
              <a:t>the problem</a:t>
            </a:r>
          </a:p>
          <a:p>
            <a:pPr algn="ctr"/>
            <a:endParaRPr lang="en-US" sz="5400" dirty="0" smtClean="0">
              <a:latin typeface="Stencil" panose="040409050D0802020404" pitchFamily="82" charset="0"/>
              <a:cs typeface="Aharoni"/>
            </a:endParaRP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/>
              </a:rPr>
              <a:t>Especially to the key </a:t>
            </a:r>
          </a:p>
          <a:p>
            <a:pPr algn="ctr"/>
            <a:r>
              <a:rPr lang="en-US" sz="5400" dirty="0" smtClean="0">
                <a:latin typeface="Stencil" panose="040409050D0802020404" pitchFamily="82" charset="0"/>
                <a:cs typeface="Aharoni"/>
              </a:rPr>
              <a:t>stakeholders / Business</a:t>
            </a:r>
            <a:endParaRPr lang="en-US" sz="5400" dirty="0">
              <a:latin typeface="Stencil" panose="040409050D0802020404" pitchFamily="82" charset="0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42064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After Implementation immediat</a:t>
            </a:r>
            <a:r>
              <a:rPr lang="en-US" sz="3600" dirty="0" smtClean="0"/>
              <a:t>e </a:t>
            </a:r>
            <a:r>
              <a:rPr lang="en-US" sz="3600" dirty="0" err="1" smtClean="0"/>
              <a:t>Hickups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Human Element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Your managers are not able to digest the shift === Power to Consensuses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If you have experienced team, then You need time to unlearn and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If you have young team, then you need team’s maturity &amp; learning to adapt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Clients also need to change, if they continue to expect the same way… its difficult to change yourself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Working on breaking old roles / </a:t>
            </a:r>
            <a:r>
              <a:rPr lang="en-US" sz="2000" dirty="0" err="1" smtClean="0">
                <a:solidFill>
                  <a:srgbClr val="0070C0"/>
                </a:solidFill>
              </a:rPr>
              <a:t>habbits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Getting everybody onboard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70C0"/>
              </a:solidFill>
            </a:endParaRPr>
          </a:p>
          <a:p>
            <a:pPr marL="685800" lvl="1">
              <a:buFont typeface="Wingdings" panose="05000000000000000000" pitchFamily="2" charset="2"/>
              <a:buChar char="§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5617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After Implementation immediat</a:t>
            </a:r>
            <a:r>
              <a:rPr lang="en-US" sz="3600" dirty="0" smtClean="0"/>
              <a:t>e </a:t>
            </a:r>
            <a:r>
              <a:rPr lang="en-US" sz="3600" dirty="0" err="1" smtClean="0"/>
              <a:t>Hickups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Tech Delivery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Initially the builds will get delayed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Have to live with the legacy code and structure (</a:t>
            </a:r>
            <a:r>
              <a:rPr lang="en-US" sz="2000" dirty="0"/>
              <a:t>Dedicated team for catching up with Legacy </a:t>
            </a:r>
            <a:r>
              <a:rPr lang="en-US" sz="2000" dirty="0" smtClean="0"/>
              <a:t>code)</a:t>
            </a:r>
            <a:endParaRPr lang="en-US" sz="20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Two week Sprint becomes problematic – if automation is not done properly  (Agile and Automation goes hand in hand) – probably you can start with three or four weeks cycle. And then move to two weeks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2000" dirty="0" smtClean="0"/>
              <a:t>You need a separate FACE saving team … by the time core team is changing …  (CRM)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70C0"/>
                </a:solidFill>
              </a:rPr>
              <a:t>Still </a:t>
            </a:r>
            <a:r>
              <a:rPr lang="en-US" sz="2400" dirty="0" smtClean="0">
                <a:solidFill>
                  <a:srgbClr val="0070C0"/>
                </a:solidFill>
              </a:rPr>
              <a:t>mostly reactive 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70C0"/>
                </a:solidFill>
              </a:rPr>
              <a:t>Improving </a:t>
            </a:r>
            <a:r>
              <a:rPr lang="en-US" sz="2400" dirty="0" smtClean="0">
                <a:solidFill>
                  <a:srgbClr val="0070C0"/>
                </a:solidFill>
              </a:rPr>
              <a:t>existing CI, CD and implementation for other Projects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51878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Where do we stand today…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34743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more to achieve…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3511" y="1556793"/>
            <a:ext cx="8229599" cy="266429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368572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453"/>
                </a:solidFill>
                <a:latin typeface="Verdana" panose="020B0604030504040204"/>
                <a:cs typeface="Verdana" panose="020B0604030504040204"/>
                <a:sym typeface="+mn-ea"/>
              </a:rPr>
              <a:t>Final takeaways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76023" y="1504315"/>
            <a:ext cx="2731294" cy="5103885"/>
            <a:chOff x="6214800" y="912797"/>
            <a:chExt cx="2792040" cy="24640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145" y="912797"/>
              <a:ext cx="2784443" cy="1858484"/>
            </a:xfrm>
            <a:prstGeom prst="rect">
              <a:avLst/>
            </a:prstGeom>
          </p:spPr>
        </p:pic>
        <p:sp>
          <p:nvSpPr>
            <p:cNvPr id="8" name="TextBox 3"/>
            <p:cNvSpPr txBox="1"/>
            <p:nvPr/>
          </p:nvSpPr>
          <p:spPr>
            <a:xfrm>
              <a:off x="6214800" y="2817633"/>
              <a:ext cx="2792040" cy="5591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txBody>
            <a:bodyPr wrap="square" lIns="137160" tIns="109728" rIns="137160" bIns="1097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50"/>
                </a:spcAft>
              </a:pPr>
              <a:r>
                <a:rPr lang="en-US" sz="21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Automation </a:t>
              </a:r>
              <a:r>
                <a:rPr lang="en-US" sz="2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is a journey, </a:t>
              </a:r>
              <a:endParaRPr lang="en-US" sz="21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450"/>
                </a:spcAft>
              </a:pPr>
              <a:r>
                <a:rPr lang="en-US" sz="21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not </a:t>
              </a:r>
              <a:r>
                <a:rPr lang="en-US" sz="2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76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-152400" y="-76200"/>
            <a:ext cx="9296400" cy="693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3992"/>
            <a:ext cx="9296400" cy="692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4861" y="1759803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k3XuSyLw9U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304800" y="1871662"/>
            <a:ext cx="8458200" cy="475773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8377"/>
              </p:ext>
            </p:extLst>
          </p:nvPr>
        </p:nvGraphicFramePr>
        <p:xfrm>
          <a:off x="8078788" y="152400"/>
          <a:ext cx="10652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Packager Shell Object" showAsIcon="1" r:id="rId6" imgW="1065960" imgH="394920" progId="Package">
                  <p:embed/>
                </p:oleObj>
              </mc:Choice>
              <mc:Fallback>
                <p:oleObj name="Packager Shell Object" showAsIcon="1" r:id="rId6" imgW="1065960" imgH="394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8788" y="152400"/>
                        <a:ext cx="1065212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-152400" y="-76200"/>
            <a:ext cx="9296400" cy="693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4861" y="1759803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941319" y="3390900"/>
            <a:ext cx="422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up 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>
                <a:sym typeface="+mn-ea"/>
              </a:rPr>
              <a:t>Dev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2453"/>
              </a:solidFill>
              <a:effectLst/>
              <a:uLnTx/>
              <a:uFillTx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33839" y="480696"/>
            <a:ext cx="847629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Addressing Challenges in Growing Organization</a:t>
            </a: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0" y="1332349"/>
            <a:ext cx="7844346" cy="313409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6" name="Text Box 5"/>
          <p:cNvSpPr txBox="1"/>
          <p:nvPr/>
        </p:nvSpPr>
        <p:spPr>
          <a:xfrm>
            <a:off x="890111" y="4779646"/>
            <a:ext cx="1518285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47955" marR="0" lvl="0" indent="0" algn="ctr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5"/>
              </a:spcAft>
              <a:buClr>
                <a:srgbClr val="27A8E0"/>
              </a:buClr>
              <a:buSzTx/>
              <a:buNone/>
              <a:defRPr/>
            </a:pPr>
            <a:r>
              <a:rPr 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Dev</a:t>
            </a:r>
            <a:endParaRPr lang="en-GB" sz="2400" b="1" dirty="0" smtClean="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926455" y="4779646"/>
            <a:ext cx="2150269" cy="521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47955" lvl="0" indent="0" algn="ctr">
              <a:buClr>
                <a:srgbClr val="27A8E0"/>
              </a:buClr>
              <a:buNone/>
            </a:pPr>
            <a:r>
              <a:rPr lang="en-GB" sz="28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0640" y="17526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Responsible</a:t>
            </a:r>
          </a:p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Gaming</a:t>
            </a:r>
            <a:endParaRPr lang="en-US" sz="7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28600" y="1219200"/>
            <a:ext cx="6629400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Knowing your customer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-304800" y="3582650"/>
            <a:ext cx="9291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Mobile Channel</a:t>
            </a: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962400" y="3071759"/>
            <a:ext cx="5029200" cy="66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4000"/>
              </a:lnSpc>
            </a:pPr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Security</a:t>
            </a:r>
            <a:endParaRPr lang="en-US" sz="6000" dirty="0">
              <a:solidFill>
                <a:schemeClr val="bg1">
                  <a:lumMod val="65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5527315" y="4495800"/>
            <a:ext cx="1254485" cy="828570"/>
            <a:chOff x="5569424" y="2286000"/>
            <a:chExt cx="2964976" cy="2128965"/>
          </a:xfrm>
        </p:grpSpPr>
        <p:pic>
          <p:nvPicPr>
            <p:cNvPr id="50" name="Picture 3" descr="C:\Users\Abhishek Kumbhat\Desktop\GST Presentation\resources\androi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24" y="3228975"/>
              <a:ext cx="2964976" cy="1185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C:\Users\Abhishek Kumbhat\Desktop\GST Presentation\resources\app stor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408" y="2286000"/>
              <a:ext cx="2773377" cy="96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C:\Users\Abhishek Kumbhat\Desktop\GST Presentation\resources\eL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9316"/>
            <a:ext cx="3115360" cy="5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Tech Architecture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0" y="5562600"/>
            <a:ext cx="1961319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Skill Lotto’s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Own Portal</a:t>
            </a:r>
            <a:endParaRPr lang="en-US" sz="24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86345" y="5562600"/>
            <a:ext cx="197665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ASPs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/>
              </a:rPr>
              <a:t>Any Third Party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597" y="3239869"/>
            <a:ext cx="16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Encrypted APIs </a:t>
            </a:r>
          </a:p>
          <a:p>
            <a:r>
              <a:rPr lang="en-US" b="1" dirty="0" smtClean="0"/>
              <a:t>Published</a:t>
            </a:r>
            <a:endParaRPr lang="en-US" b="1" dirty="0"/>
          </a:p>
        </p:txBody>
      </p:sp>
      <p:pic>
        <p:nvPicPr>
          <p:cNvPr id="1026" name="Picture 2" descr="C:\Users\Abhishek Kumbhat\Desktop\GST Presentation\resources\voltage-technology-page-integrated-encryption-page-nav-icon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445" r="18961" b="18955"/>
          <a:stretch/>
        </p:blipFill>
        <p:spPr bwMode="auto">
          <a:xfrm>
            <a:off x="7010400" y="3383870"/>
            <a:ext cx="516950" cy="53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3964484" y="1738880"/>
            <a:ext cx="2960226" cy="11430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cs typeface="Aharoni"/>
              </a:rPr>
              <a:t>GSP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/>
              </a:rPr>
              <a:t>Core Transaction Engine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7823" y="1136858"/>
            <a:ext cx="2590800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GSP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cs typeface="Aharoni"/>
              </a:rPr>
              <a:t>BackOffice</a:t>
            </a:r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44" name="Elbow Connector 43"/>
          <p:cNvCxnSpPr>
            <a:stCxn id="34" idx="3"/>
          </p:cNvCxnSpPr>
          <p:nvPr/>
        </p:nvCxnSpPr>
        <p:spPr>
          <a:xfrm>
            <a:off x="2978623" y="1594251"/>
            <a:ext cx="985861" cy="544965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416255" y="2405154"/>
            <a:ext cx="2583977" cy="91478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Aharoni"/>
              </a:rPr>
              <a:t>GSP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cs typeface="Aharoni"/>
              </a:rPr>
              <a:t>Log Monitoring &amp; Analytics</a:t>
            </a:r>
            <a:endParaRPr lang="en-US" sz="16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54" name="Elbow Connector 53"/>
          <p:cNvCxnSpPr>
            <a:endCxn id="49" idx="3"/>
          </p:cNvCxnSpPr>
          <p:nvPr/>
        </p:nvCxnSpPr>
        <p:spPr>
          <a:xfrm rot="10800000" flipV="1">
            <a:off x="3000232" y="2580491"/>
            <a:ext cx="964252" cy="282055"/>
          </a:xfrm>
          <a:prstGeom prst="bentConnector3">
            <a:avLst>
              <a:gd name="adj1" fmla="val 50000"/>
            </a:avLst>
          </a:prstGeom>
          <a:ln w="349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246906" y="3098554"/>
            <a:ext cx="1143610" cy="718720"/>
            <a:chOff x="3656990" y="4996280"/>
            <a:chExt cx="1690362" cy="1095624"/>
          </a:xfrm>
        </p:grpSpPr>
        <p:pic>
          <p:nvPicPr>
            <p:cNvPr id="1032" name="Picture 8" descr="C:\Users\Abhishek Kumbhat\Desktop\GST Presentation\resources\apiary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990" y="5584520"/>
              <a:ext cx="1682496" cy="507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bhishek Kumbhat\Desktop\GST Presentation\resources\Group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2" t="21590" r="10384" b="24695"/>
            <a:stretch/>
          </p:blipFill>
          <p:spPr bwMode="auto">
            <a:xfrm>
              <a:off x="3657600" y="4996280"/>
              <a:ext cx="1689752" cy="58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ounded Rectangle 74"/>
          <p:cNvSpPr/>
          <p:nvPr/>
        </p:nvSpPr>
        <p:spPr>
          <a:xfrm>
            <a:off x="152400" y="5562600"/>
            <a:ext cx="1709797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cs typeface="Aharoni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16324" y="5620653"/>
            <a:ext cx="1007676" cy="745039"/>
            <a:chOff x="814301" y="5620653"/>
            <a:chExt cx="1007676" cy="745039"/>
          </a:xfrm>
        </p:grpSpPr>
        <p:pic>
          <p:nvPicPr>
            <p:cNvPr id="1035" name="Picture 11" descr="C:\Users\Abhishek Kumbhat\Desktop\GST Presentation\resources\pas-blu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01" y="5620653"/>
              <a:ext cx="622239" cy="62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095584" y="5719361"/>
              <a:ext cx="726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>
                  <a:solidFill>
                    <a:schemeClr val="bg1"/>
                  </a:solidFill>
                  <a:cs typeface="Aharoni"/>
                </a:rPr>
                <a:t>AS</a:t>
              </a:r>
            </a:p>
          </p:txBody>
        </p:sp>
      </p:grpSp>
      <p:cxnSp>
        <p:nvCxnSpPr>
          <p:cNvPr id="87" name="Elbow Connector 86"/>
          <p:cNvCxnSpPr>
            <a:stCxn id="33" idx="0"/>
            <a:endCxn id="27" idx="2"/>
          </p:cNvCxnSpPr>
          <p:nvPr/>
        </p:nvCxnSpPr>
        <p:spPr>
          <a:xfrm rot="16200000" flipV="1">
            <a:off x="5269275" y="3057202"/>
            <a:ext cx="2680720" cy="2330076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4577915" y="5562600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Skill Lotto’s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Mobile App</a:t>
            </a:r>
            <a:endParaRPr lang="en-US" sz="2400" b="1" dirty="0">
              <a:solidFill>
                <a:schemeClr val="bg1"/>
              </a:solidFill>
              <a:cs typeface="Aharoni"/>
            </a:endParaRPr>
          </a:p>
        </p:txBody>
      </p:sp>
      <p:cxnSp>
        <p:nvCxnSpPr>
          <p:cNvPr id="98" name="Elbow Connector 97"/>
          <p:cNvCxnSpPr>
            <a:stCxn id="32" idx="0"/>
            <a:endCxn id="27" idx="2"/>
          </p:cNvCxnSpPr>
          <p:nvPr/>
        </p:nvCxnSpPr>
        <p:spPr>
          <a:xfrm rot="5400000" flipH="1" flipV="1">
            <a:off x="3015268" y="3133272"/>
            <a:ext cx="2680720" cy="2177937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1" idx="0"/>
            <a:endCxn id="27" idx="2"/>
          </p:cNvCxnSpPr>
          <p:nvPr/>
        </p:nvCxnSpPr>
        <p:spPr>
          <a:xfrm rot="16200000" flipV="1">
            <a:off x="4145668" y="4180809"/>
            <a:ext cx="2680720" cy="82861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010400" y="1187668"/>
            <a:ext cx="1934308" cy="1789127"/>
            <a:chOff x="7052052" y="1443459"/>
            <a:chExt cx="1934308" cy="1789127"/>
          </a:xfrm>
        </p:grpSpPr>
        <p:pic>
          <p:nvPicPr>
            <p:cNvPr id="1027" name="Picture 3" descr="C:\Users\Abhishek Kumbhat\Desktop\GST Presentation\resources\MySQL.sv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342" y="2155542"/>
              <a:ext cx="927954" cy="47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bhishek Kumbhat\Desktop\GST Presentation\resources\jbos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524000"/>
              <a:ext cx="1054077" cy="61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Abhishek Kumbhat\Desktop\GST Presentation\resources\Java_programming_language_logo.sv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161" y="1443459"/>
              <a:ext cx="609600" cy="1137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Abhishek Kumbhat\Desktop\GST Presentation\resources\spring-by-pivotal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052" y="2603936"/>
              <a:ext cx="1934308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 descr="C:\Users\Abhishek Kumbhat\Desktop\GST Presentation\resources\javafx_logo_color_1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6" t="5213" r="8334" b="15300"/>
          <a:stretch/>
        </p:blipFill>
        <p:spPr bwMode="auto">
          <a:xfrm>
            <a:off x="1007298" y="4632434"/>
            <a:ext cx="1048306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stCxn id="75" idx="0"/>
            <a:endCxn id="27" idx="2"/>
          </p:cNvCxnSpPr>
          <p:nvPr/>
        </p:nvCxnSpPr>
        <p:spPr>
          <a:xfrm rot="5400000" flipH="1" flipV="1">
            <a:off x="1885588" y="2003591"/>
            <a:ext cx="2680720" cy="4437298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C:\Users\Abhishek Kumbhat\Desktop\GST Presentation\resources\laravel-logo-big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t="13667" r="28476" b="8524"/>
          <a:stretch/>
        </p:blipFill>
        <p:spPr bwMode="auto">
          <a:xfrm>
            <a:off x="3347362" y="4419600"/>
            <a:ext cx="738536" cy="8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/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sine wav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143000"/>
            <a:ext cx="873041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8600" y="381000"/>
            <a:ext cx="457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86800" y="4159624"/>
            <a:ext cx="457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91152" y="228600"/>
            <a:ext cx="89233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40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Sine Wave Theorem of Productivity</a:t>
            </a:r>
            <a:r>
              <a:rPr lang="en-US" sz="115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</a:t>
            </a:r>
            <a:endParaRPr lang="en-US" sz="11500" dirty="0"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28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Are these the only key challenges ?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94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52600"/>
            <a:ext cx="936025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latin typeface="Stencil" panose="040409050D0802020404" pitchFamily="82" charset="0"/>
              </a:rPr>
              <a:t>The challenges of </a:t>
            </a:r>
          </a:p>
          <a:p>
            <a:pPr algn="ctr"/>
            <a:r>
              <a:rPr lang="en-US" sz="7200" dirty="0" smtClean="0">
                <a:latin typeface="Stencil" panose="040409050D0802020404" pitchFamily="82" charset="0"/>
              </a:rPr>
              <a:t>transformation</a:t>
            </a:r>
            <a:endParaRPr lang="en-US" sz="7200" dirty="0">
              <a:latin typeface="Stencil" panose="040409050D0802020404" pitchFamily="8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28800" y="685800"/>
            <a:ext cx="2470778" cy="1777663"/>
            <a:chOff x="1828800" y="685800"/>
            <a:chExt cx="2470778" cy="1777663"/>
          </a:xfrm>
        </p:grpSpPr>
        <p:sp>
          <p:nvSpPr>
            <p:cNvPr id="9" name="TextBox 8"/>
            <p:cNvSpPr txBox="1"/>
            <p:nvPr/>
          </p:nvSpPr>
          <p:spPr>
            <a:xfrm>
              <a:off x="1828800" y="1447800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2">
                      <a:lumMod val="75000"/>
                    </a:schemeClr>
                  </a:solidFill>
                </a:rPr>
                <a:t>^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3600" y="685800"/>
              <a:ext cx="21659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African</a:t>
              </a:r>
              <a:endParaRPr lang="en-US" sz="8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96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Lets set the context right !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83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590264" y="0"/>
            <a:ext cx="4419600" cy="6858000"/>
          </a:xfrm>
          <a:prstGeom prst="parallelogram">
            <a:avLst>
              <a:gd name="adj" fmla="val 131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95935" y="0"/>
            <a:ext cx="3719013" cy="6858000"/>
          </a:xfrm>
          <a:prstGeom prst="parallelogram">
            <a:avLst>
              <a:gd name="adj" fmla="val 1561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6477000" y="0"/>
            <a:ext cx="4038600" cy="6858000"/>
          </a:xfrm>
          <a:prstGeom prst="parallelogram">
            <a:avLst>
              <a:gd name="adj" fmla="val 1468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502458">
            <a:off x="-11209" y="1322226"/>
            <a:ext cx="42450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GLOBAL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502458">
            <a:off x="2860255" y="1637979"/>
            <a:ext cx="4725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AFRICAN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502458">
            <a:off x="6266166" y="1310188"/>
            <a:ext cx="3434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LOCAL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156" y="4895671"/>
            <a:ext cx="3063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Responsible Gaming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Know Your Player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Freedom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997" y="4876800"/>
            <a:ext cx="2073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Power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Connectivity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9333" y="4876800"/>
            <a:ext cx="1667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Payment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Channel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Content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90600" y="6211669"/>
            <a:ext cx="112014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44" y="6211669"/>
            <a:ext cx="8916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Stencil" panose="040409050D0802020404" pitchFamily="82" charset="0"/>
              </a:rPr>
              <a:t>The challenges of transformation</a:t>
            </a:r>
            <a:endParaRPr lang="en-US" sz="36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76200"/>
            <a:ext cx="80851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Innovation Model</a:t>
            </a:r>
          </a:p>
        </p:txBody>
      </p:sp>
      <p:sp>
        <p:nvSpPr>
          <p:cNvPr id="11" name="Oval 10"/>
          <p:cNvSpPr/>
          <p:nvPr/>
        </p:nvSpPr>
        <p:spPr>
          <a:xfrm>
            <a:off x="3505200" y="1828800"/>
            <a:ext cx="2362200" cy="2326816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People</a:t>
            </a:r>
          </a:p>
          <a:p>
            <a:pPr algn="ctr"/>
            <a:r>
              <a:rPr lang="en-US" dirty="0" smtClean="0"/>
              <a:t>Desirability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505200" y="3698416"/>
            <a:ext cx="2362200" cy="2326816"/>
          </a:xfrm>
          <a:prstGeom prst="ellipse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Technology</a:t>
            </a:r>
          </a:p>
          <a:p>
            <a:pPr algn="ctr"/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752600" y="2819400"/>
            <a:ext cx="2362200" cy="2326816"/>
          </a:xfrm>
          <a:prstGeom prst="ellipse">
            <a:avLst/>
          </a:prstGeom>
          <a:solidFill>
            <a:srgbClr val="00B05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Business</a:t>
            </a:r>
          </a:p>
          <a:p>
            <a:pPr algn="ctr"/>
            <a:r>
              <a:rPr lang="en-US" dirty="0" smtClean="0"/>
              <a:t>Viability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0800" y="37392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19458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Emotional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0600" y="564897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Innovation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686300" y="3954861"/>
            <a:ext cx="1562100" cy="1297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24200" y="4495800"/>
            <a:ext cx="609600" cy="11524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48000" y="2315148"/>
            <a:ext cx="762000" cy="11900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03816" y="3847563"/>
            <a:ext cx="224747" cy="214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/>
      <p:bldP spid="17" grpId="0"/>
      <p:bldP spid="18" grpId="0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What Lotteries need?</a:t>
            </a:r>
            <a:endParaRPr lang="en-US" sz="115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23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07546"/>
            <a:ext cx="80851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sz="4800" b="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The Right</a:t>
            </a: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Platform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1705842"/>
            <a:ext cx="9228160" cy="309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67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Player Engagement Solution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4419600"/>
            <a:ext cx="9380560" cy="207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60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Solution for</a:t>
            </a: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Smart Decisions</a:t>
            </a:r>
          </a:p>
        </p:txBody>
      </p:sp>
    </p:spTree>
    <p:extLst>
      <p:ext uri="{BB962C8B-B14F-4D97-AF65-F5344CB8AC3E}">
        <p14:creationId xmlns:p14="http://schemas.microsoft.com/office/powerpoint/2010/main" val="7031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bhishek Kumbhat\Desktop\28 Morning\New folder (2)\wla_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5"/>
          <a:stretch/>
        </p:blipFill>
        <p:spPr bwMode="auto">
          <a:xfrm>
            <a:off x="0" y="171450"/>
            <a:ext cx="9141548" cy="64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0640" y="1703692"/>
            <a:ext cx="8085160" cy="203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Transforming African Lotteries</a:t>
            </a:r>
            <a:endParaRPr lang="en-US" sz="7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3150" y="3420070"/>
            <a:ext cx="92918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5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3X3 Innovation Model</a:t>
            </a:r>
            <a:endParaRPr lang="en-US" sz="5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44" y="33769"/>
            <a:ext cx="2693088" cy="130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04800" y="3420070"/>
            <a:ext cx="708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1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bhishek Kumbhat\Desktop\28 Morning\New folder (2)\IMG_58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5471"/>
          <a:stretch/>
        </p:blipFill>
        <p:spPr bwMode="auto">
          <a:xfrm>
            <a:off x="-2" y="407738"/>
            <a:ext cx="9144002" cy="61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-533400" y="304800"/>
            <a:ext cx="3657600" cy="1434152"/>
            <a:chOff x="-913263" y="802944"/>
            <a:chExt cx="3657600" cy="1434152"/>
          </a:xfrm>
        </p:grpSpPr>
        <p:sp>
          <p:nvSpPr>
            <p:cNvPr id="3" name="Rounded Rectangle 2"/>
            <p:cNvSpPr/>
            <p:nvPr/>
          </p:nvSpPr>
          <p:spPr>
            <a:xfrm>
              <a:off x="-913263" y="802944"/>
              <a:ext cx="3657600" cy="1434152"/>
            </a:xfrm>
            <a:prstGeom prst="roundRect">
              <a:avLst>
                <a:gd name="adj" fmla="val 136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Image result for weaver gaming platfor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11856" r="31842" b="50000"/>
            <a:stretch/>
          </p:blipFill>
          <p:spPr bwMode="auto">
            <a:xfrm>
              <a:off x="-305937" y="838200"/>
              <a:ext cx="3049137" cy="1024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-228600" y="851848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</a:t>
              </a:r>
              <a:endPara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78215" y="1672932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CARD</a:t>
              </a:r>
              <a:endPara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6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895600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50205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35811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 &amp; QA</a:t>
            </a:r>
          </a:p>
          <a:p>
            <a:r>
              <a:rPr lang="en-US" dirty="0" smtClean="0"/>
              <a:t>(Good Productivity Period)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3353632"/>
            <a:ext cx="1871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UAT</a:t>
            </a:r>
          </a:p>
          <a:p>
            <a:r>
              <a:rPr lang="en-US" dirty="0" smtClean="0"/>
              <a:t>(Low Productivity </a:t>
            </a:r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6642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362271"/>
            <a:ext cx="270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Live &amp; Immediate </a:t>
            </a:r>
          </a:p>
          <a:p>
            <a:r>
              <a:rPr lang="en-US" dirty="0" smtClean="0"/>
              <a:t>Problem addressing period</a:t>
            </a:r>
          </a:p>
          <a:p>
            <a:r>
              <a:rPr lang="en-US" dirty="0" smtClean="0"/>
              <a:t>(Low Productivity </a:t>
            </a:r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98205" y="2895600"/>
            <a:ext cx="1435995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7531" y="3200400"/>
            <a:ext cx="246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discuss about what </a:t>
            </a:r>
          </a:p>
          <a:p>
            <a:r>
              <a:rPr lang="en-US" dirty="0" smtClean="0"/>
              <a:t>to do in NEXT Build</a:t>
            </a:r>
          </a:p>
          <a:p>
            <a:r>
              <a:rPr lang="en-US" dirty="0" smtClean="0"/>
              <a:t>(Low Productivity </a:t>
            </a:r>
          </a:p>
          <a:p>
            <a:r>
              <a:rPr lang="en-US" dirty="0" smtClean="0"/>
              <a:t>Period)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010400" y="2886525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2800" y="3349039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 &amp; QA</a:t>
            </a:r>
          </a:p>
          <a:p>
            <a:r>
              <a:rPr lang="en-US" dirty="0" smtClean="0"/>
              <a:t>(Good Productivity Period)</a:t>
            </a:r>
            <a:endParaRPr lang="en-US" dirty="0"/>
          </a:p>
        </p:txBody>
      </p:sp>
      <p:pic>
        <p:nvPicPr>
          <p:cNvPr id="20482" name="Picture 2" descr="Image result for sine wav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535363"/>
            <a:ext cx="11896725" cy="73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bhishek Kumbhat\Desktop\28 Morning\New folder (2)\IMG_58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"/>
          <a:stretch/>
        </p:blipFill>
        <p:spPr bwMode="auto">
          <a:xfrm>
            <a:off x="-12129" y="0"/>
            <a:ext cx="9156129" cy="63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5715000"/>
            <a:ext cx="9144001" cy="1143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WEAVER CARD also as wallet to play Mobile Lottery</a:t>
            </a:r>
            <a:endParaRPr 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-304800" y="4648200"/>
            <a:ext cx="3124200" cy="762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00B0F0"/>
                </a:solidFill>
              </a:rPr>
              <a:t>Player </a:t>
            </a:r>
            <a:r>
              <a:rPr lang="en-US" sz="2400" b="1" dirty="0" smtClean="0">
                <a:solidFill>
                  <a:srgbClr val="00B0F0"/>
                </a:solidFill>
              </a:rPr>
              <a:t>WALLET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data analytics marke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9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76200" y="-88106"/>
            <a:ext cx="938056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6600" dirty="0" smtClean="0">
                <a:solidFill>
                  <a:srgbClr val="0094C8"/>
                </a:solidFill>
                <a:latin typeface="Arial" panose="020B0604020202020204" pitchFamily="34" charset="0"/>
                <a:ea typeface="Adobe Gothic Std B" pitchFamily="34" charset="-128"/>
              </a:rPr>
              <a:t>Smart Decisions</a:t>
            </a:r>
          </a:p>
        </p:txBody>
      </p:sp>
    </p:spTree>
    <p:extLst>
      <p:ext uri="{BB962C8B-B14F-4D97-AF65-F5344CB8AC3E}">
        <p14:creationId xmlns:p14="http://schemas.microsoft.com/office/powerpoint/2010/main" val="38705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620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Domain</a:t>
            </a:r>
          </a:p>
          <a:p>
            <a:pPr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Knowledge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14300" y="2480806"/>
            <a:ext cx="6629400" cy="56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45 Years of operational experience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43000" y="4038600"/>
            <a:ext cx="808516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Data </a:t>
            </a:r>
          </a:p>
          <a:p>
            <a:pPr algn="r" eaLnBrk="1" hangingPunct="1">
              <a:lnSpc>
                <a:spcPts val="6000"/>
              </a:lnSpc>
            </a:pPr>
            <a:r>
              <a:rPr lang="en-US" sz="80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Science</a:t>
            </a:r>
            <a:endParaRPr lang="en-US" sz="8000" dirty="0">
              <a:solidFill>
                <a:srgbClr val="0094C8"/>
              </a:solidFill>
              <a:latin typeface="Arial Black" panose="020B0A04020102020204" pitchFamily="34" charset="0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3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01643" y="549442"/>
            <a:ext cx="2076801" cy="762001"/>
          </a:xfrm>
          <a:prstGeom prst="roundRect">
            <a:avLst>
              <a:gd name="adj" fmla="val 1081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/>
              </a:rPr>
              <a:t>DEMO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Invoices, Returns, </a:t>
            </a:r>
            <a:r>
              <a:rPr lang="en-US" sz="3800" dirty="0" err="1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eSign</a:t>
            </a:r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and Recon.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43</a:t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08341" y="2458041"/>
            <a:ext cx="1899085" cy="838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Skill Lotto’s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cs typeface="Aharoni"/>
              </a:rPr>
              <a:t>ASP Portal</a:t>
            </a:r>
            <a:endParaRPr lang="en-US" sz="2400" b="1" dirty="0">
              <a:solidFill>
                <a:schemeClr val="bg1"/>
              </a:solidFill>
              <a:cs typeface="Aharon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6200" y="1524000"/>
            <a:ext cx="2019265" cy="3652019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Invoice</a:t>
            </a:r>
          </a:p>
        </p:txBody>
      </p:sp>
      <p:cxnSp>
        <p:nvCxnSpPr>
          <p:cNvPr id="30" name="Elbow Connector 29"/>
          <p:cNvCxnSpPr>
            <a:stCxn id="10" idx="3"/>
          </p:cNvCxnSpPr>
          <p:nvPr/>
        </p:nvCxnSpPr>
        <p:spPr>
          <a:xfrm flipV="1">
            <a:off x="1922039" y="3142015"/>
            <a:ext cx="1686302" cy="1195805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352800" y="1556521"/>
            <a:ext cx="2388360" cy="2057399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Invoice &amp; GSTR</a:t>
            </a:r>
          </a:p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(View &amp; Save)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80538" y="1556519"/>
            <a:ext cx="3111062" cy="4724401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GSTR File with </a:t>
            </a:r>
            <a:r>
              <a:rPr lang="en-US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eSign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&amp; DSC</a:t>
            </a:r>
          </a:p>
        </p:txBody>
      </p:sp>
      <p:pic>
        <p:nvPicPr>
          <p:cNvPr id="36" name="Picture 2" descr="C:\Users\Abhishek Kumbhat\Desktop\GST Presentation\resources\esign - signz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72" y="5546300"/>
            <a:ext cx="1905101" cy="67418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7" name="TextBox 36"/>
          <p:cNvSpPr txBox="1"/>
          <p:nvPr/>
        </p:nvSpPr>
        <p:spPr>
          <a:xfrm>
            <a:off x="6436605" y="5272332"/>
            <a:ext cx="1171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Powered By</a:t>
            </a:r>
            <a:endParaRPr lang="en-US" sz="1600" i="1" dirty="0"/>
          </a:p>
        </p:txBody>
      </p:sp>
      <p:pic>
        <p:nvPicPr>
          <p:cNvPr id="1026" name="Picture 2" descr="C:\Users\Abhishek Kumbhat\Desktop\GST Presentation\resources\Finance-Minister-bat-for-Aadhaar-Card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04" y="2609755"/>
            <a:ext cx="2983462" cy="1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bhishek Kumbhat\Desktop\GST Presentation\resources\Digital-Signa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46" y="4097928"/>
            <a:ext cx="1498600" cy="10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032377" y="376632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</a:t>
            </a:r>
            <a:endParaRPr lang="en-US" b="1" i="1" dirty="0"/>
          </a:p>
        </p:txBody>
      </p:sp>
      <p:sp>
        <p:nvSpPr>
          <p:cNvPr id="41" name="Rounded Rectangle 40"/>
          <p:cNvSpPr/>
          <p:nvPr/>
        </p:nvSpPr>
        <p:spPr>
          <a:xfrm>
            <a:off x="1828800" y="5415450"/>
            <a:ext cx="2590800" cy="954806"/>
          </a:xfrm>
          <a:prstGeom prst="roundRect">
            <a:avLst>
              <a:gd name="adj" fmla="val 749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Reconciliation &amp; Further GSTR Filing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78671" y="2461723"/>
            <a:ext cx="1743367" cy="1140529"/>
            <a:chOff x="304799" y="2581603"/>
            <a:chExt cx="1743367" cy="1140529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" y="2581603"/>
              <a:ext cx="1709797" cy="838200"/>
              <a:chOff x="252248" y="3505200"/>
              <a:chExt cx="1709797" cy="8382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252248" y="3505200"/>
                <a:ext cx="1709797" cy="8382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cs typeface="Aharoni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616172" y="3563253"/>
                <a:ext cx="1007676" cy="745039"/>
                <a:chOff x="814301" y="5620653"/>
                <a:chExt cx="1007676" cy="745039"/>
              </a:xfrm>
            </p:grpSpPr>
            <p:pic>
              <p:nvPicPr>
                <p:cNvPr id="14" name="Picture 11" descr="C:\Users\Abhishek Kumbhat\Desktop\GST Presentation\resources\pas-blue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301" y="5620653"/>
                  <a:ext cx="622239" cy="622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095584" y="5719361"/>
                  <a:ext cx="7263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i="1" dirty="0">
                      <a:solidFill>
                        <a:schemeClr val="bg1"/>
                      </a:solidFill>
                      <a:cs typeface="Aharoni"/>
                    </a:rPr>
                    <a:t>AS</a:t>
                  </a:r>
                </a:p>
              </p:txBody>
            </p:sp>
          </p:grpSp>
        </p:grpSp>
        <p:sp>
          <p:nvSpPr>
            <p:cNvPr id="42" name="TextBox 41"/>
            <p:cNvSpPr txBox="1"/>
            <p:nvPr/>
          </p:nvSpPr>
          <p:spPr>
            <a:xfrm>
              <a:off x="304799" y="3352800"/>
              <a:ext cx="1743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Accounting S/W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2241" y="3918720"/>
            <a:ext cx="1757096" cy="1143000"/>
            <a:chOff x="338369" y="4038600"/>
            <a:chExt cx="1757096" cy="1143000"/>
          </a:xfrm>
        </p:grpSpPr>
        <p:sp>
          <p:nvSpPr>
            <p:cNvPr id="10" name="Rounded Rectangle 9"/>
            <p:cNvSpPr/>
            <p:nvPr/>
          </p:nvSpPr>
          <p:spPr>
            <a:xfrm>
              <a:off x="338369" y="4038600"/>
              <a:ext cx="1709798" cy="8382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cs typeface="Aharoni"/>
                </a:rPr>
                <a:t>Skill Lotto’s Agent POS</a:t>
              </a:r>
              <a:endParaRPr lang="en-US" sz="2400" b="1" dirty="0">
                <a:solidFill>
                  <a:schemeClr val="bg1"/>
                </a:solidFill>
                <a:cs typeface="Aharon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2098" y="4812268"/>
              <a:ext cx="1743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Distributor Panel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929745" y="2343345"/>
            <a:ext cx="149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Issue </a:t>
            </a:r>
          </a:p>
          <a:p>
            <a:pPr algn="ctr"/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invoice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41484" y="3954611"/>
            <a:ext cx="103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Upload Multiple Invoices (Excel)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2438400" y="1972279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Elbow Connector 49"/>
          <p:cNvCxnSpPr>
            <a:stCxn id="12" idx="3"/>
            <a:endCxn id="16" idx="1"/>
          </p:cNvCxnSpPr>
          <p:nvPr/>
        </p:nvCxnSpPr>
        <p:spPr>
          <a:xfrm flipV="1">
            <a:off x="1888469" y="2877141"/>
            <a:ext cx="1719872" cy="3682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284284" y="3817641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48" name="Elbow Connector 47"/>
          <p:cNvCxnSpPr>
            <a:stCxn id="16" idx="2"/>
          </p:cNvCxnSpPr>
          <p:nvPr/>
        </p:nvCxnSpPr>
        <p:spPr>
          <a:xfrm rot="16200000" flipH="1">
            <a:off x="4653597" y="3200528"/>
            <a:ext cx="1137963" cy="1329388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841567" y="3842520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51" name="Elbow Connector 50"/>
          <p:cNvCxnSpPr>
            <a:endCxn id="41" idx="3"/>
          </p:cNvCxnSpPr>
          <p:nvPr/>
        </p:nvCxnSpPr>
        <p:spPr>
          <a:xfrm rot="10800000" flipV="1">
            <a:off x="4419601" y="5097771"/>
            <a:ext cx="1467673" cy="795082"/>
          </a:xfrm>
          <a:prstGeom prst="bentConnector3">
            <a:avLst>
              <a:gd name="adj1" fmla="val 5000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653935" y="5274795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/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7201643" y="549442"/>
            <a:ext cx="2076801" cy="762001"/>
          </a:xfrm>
          <a:prstGeom prst="roundRect">
            <a:avLst>
              <a:gd name="adj" fmla="val 1081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/>
              </a:rPr>
              <a:t>DEMO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User Management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9600" y="1066800"/>
            <a:ext cx="3276600" cy="1012505"/>
          </a:xfrm>
          <a:prstGeom prst="roundRect">
            <a:avLst>
              <a:gd name="adj" fmla="val 10819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 Payer #1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rPr>
              <a:t>(Owner of the GSTIN – with registered Mobile No.)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9531" y="1756139"/>
            <a:ext cx="179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Rights assigned through OTP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09600" y="3411968"/>
            <a:ext cx="7924800" cy="2807732"/>
            <a:chOff x="609600" y="3048000"/>
            <a:chExt cx="7924800" cy="2807732"/>
          </a:xfrm>
        </p:grpSpPr>
        <p:sp>
          <p:nvSpPr>
            <p:cNvPr id="11" name="Rounded Rectangle 10"/>
            <p:cNvSpPr/>
            <p:nvPr/>
          </p:nvSpPr>
          <p:spPr>
            <a:xfrm>
              <a:off x="609600" y="3048000"/>
              <a:ext cx="7924800" cy="2807732"/>
            </a:xfrm>
            <a:prstGeom prst="roundRect">
              <a:avLst>
                <a:gd name="adj" fmla="val 7493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Tax Assistant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102860" y="3352800"/>
              <a:ext cx="3593340" cy="1166884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Master User</a:t>
              </a:r>
            </a:p>
            <a:p>
              <a:pPr algn="ctr"/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haroni" panose="02010803020104030203" pitchFamily="2" charset="-79"/>
                </a:rPr>
                <a:t>(Master Access Rights of GSTIN is assigned to this user @ GSP)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14400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#1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352800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#2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176325" y="4940490"/>
              <a:ext cx="2129475" cy="545910"/>
            </a:xfrm>
            <a:prstGeom prst="roundRect">
              <a:avLst>
                <a:gd name="adj" fmla="val 1081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Sub-User #n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0289" y="5036108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…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000" y="5486400"/>
              <a:ext cx="7070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Any set of privileges assigned to a sub-user for any particular set of GSTIN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Elbow Connector 25"/>
            <p:cNvCxnSpPr>
              <a:stCxn id="17" idx="2"/>
              <a:endCxn id="21" idx="0"/>
            </p:cNvCxnSpPr>
            <p:nvPr/>
          </p:nvCxnSpPr>
          <p:spPr>
            <a:xfrm rot="5400000">
              <a:off x="3728931" y="2769891"/>
              <a:ext cx="420806" cy="3920392"/>
            </a:xfrm>
            <a:prstGeom prst="bentConnector3">
              <a:avLst>
                <a:gd name="adj1" fmla="val 24054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7" idx="2"/>
              <a:endCxn id="23" idx="0"/>
            </p:cNvCxnSpPr>
            <p:nvPr/>
          </p:nvCxnSpPr>
          <p:spPr>
            <a:xfrm rot="16200000" flipH="1">
              <a:off x="6359893" y="4059320"/>
              <a:ext cx="420806" cy="1341533"/>
            </a:xfrm>
            <a:prstGeom prst="bentConnector3">
              <a:avLst>
                <a:gd name="adj1" fmla="val 24054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17" idx="2"/>
              <a:endCxn id="22" idx="0"/>
            </p:cNvCxnSpPr>
            <p:nvPr/>
          </p:nvCxnSpPr>
          <p:spPr>
            <a:xfrm rot="5400000">
              <a:off x="4948131" y="3989091"/>
              <a:ext cx="420806" cy="1481992"/>
            </a:xfrm>
            <a:prstGeom prst="bentConnector3">
              <a:avLst>
                <a:gd name="adj1" fmla="val 23633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609600" y="2209800"/>
            <a:ext cx="3276600" cy="1012505"/>
          </a:xfrm>
          <a:prstGeom prst="roundRect">
            <a:avLst>
              <a:gd name="adj" fmla="val 10819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 Payer #n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haroni" panose="02010803020104030203" pitchFamily="2" charset="-79"/>
              </a:rPr>
              <a:t>(Owner of the GSTIN – with registered Mobile No.)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Elbow Connector 15"/>
          <p:cNvCxnSpPr>
            <a:stCxn id="8" idx="3"/>
            <a:endCxn id="17" idx="0"/>
          </p:cNvCxnSpPr>
          <p:nvPr/>
        </p:nvCxnSpPr>
        <p:spPr>
          <a:xfrm>
            <a:off x="3886200" y="1573053"/>
            <a:ext cx="2013330" cy="2143715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50" idx="3"/>
            <a:endCxn id="17" idx="0"/>
          </p:cNvCxnSpPr>
          <p:nvPr/>
        </p:nvCxnSpPr>
        <p:spPr>
          <a:xfrm>
            <a:off x="3886200" y="2716053"/>
            <a:ext cx="2013330" cy="1000715"/>
          </a:xfrm>
          <a:prstGeom prst="bent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Skill Lotto Solutions Pvt. Ltd.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7608-923C-4252-A431-8486A80F97F8}" type="slidenum">
              <a:rPr lang="en-US" smtClean="0"/>
              <a:t>44</a:t>
            </a:fld>
            <a:endParaRPr lang="en-US"/>
          </a:p>
        </p:txBody>
      </p:sp>
      <p:pic>
        <p:nvPicPr>
          <p:cNvPr id="27" name="Picture 2" descr="C:\Users\Abhishek Kumbhat\Desktop\GST Presentation\resources\down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781" r="5351" b="30677"/>
          <a:stretch/>
        </p:blipFill>
        <p:spPr bwMode="auto">
          <a:xfrm>
            <a:off x="8534400" y="-183"/>
            <a:ext cx="609600" cy="6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1488678"/>
            <a:ext cx="8085160" cy="13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defPPr>
              <a:defRPr lang="en-US"/>
            </a:defPPr>
            <a:lvl1pPr>
              <a:lnSpc>
                <a:spcPts val="6000"/>
              </a:lnSpc>
              <a:defRPr sz="8000" b="1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defRPr>
            </a:lvl1pPr>
            <a:lvl2pPr marL="742950" indent="-285750" eaLnBrk="0" hangingPunct="0">
              <a:defRPr sz="1200" b="1"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9pPr>
          </a:lstStyle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90500" y="2403078"/>
            <a:ext cx="6629400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Open Data Analytics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14400" y="3774678"/>
            <a:ext cx="8085160" cy="13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defPPr>
              <a:defRPr lang="en-US"/>
            </a:defPPr>
            <a:lvl1pPr>
              <a:lnSpc>
                <a:spcPts val="6000"/>
              </a:lnSpc>
              <a:defRPr sz="8000" b="1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defRPr>
            </a:lvl1pPr>
            <a:lvl2pPr marL="742950" indent="-285750" eaLnBrk="0" hangingPunct="0">
              <a:defRPr sz="1200" b="1"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Book Antiqua" pitchFamily="18" charset="0"/>
                <a:cs typeface="Arial" pitchFamily="34" charset="0"/>
              </a:defRPr>
            </a:lvl9pPr>
          </a:lstStyle>
          <a:p>
            <a:pPr algn="r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93960" y="4693384"/>
            <a:ext cx="6629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4000"/>
              </a:lnSpc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Built around </a:t>
            </a:r>
          </a:p>
          <a:p>
            <a:pPr algn="r" eaLnBrk="1" hangingPunct="1">
              <a:lnSpc>
                <a:spcPts val="4000"/>
              </a:lnSpc>
            </a:pP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WEAVER</a:t>
            </a:r>
          </a:p>
          <a:p>
            <a:pPr algn="r" eaLnBrk="1" hangingPunct="1">
              <a:lnSpc>
                <a:spcPts val="4000"/>
              </a:lnSpc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Platform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533400" y="-152400"/>
            <a:ext cx="3657600" cy="1434152"/>
            <a:chOff x="-913263" y="802944"/>
            <a:chExt cx="3657600" cy="1434152"/>
          </a:xfrm>
        </p:grpSpPr>
        <p:sp>
          <p:nvSpPr>
            <p:cNvPr id="9" name="Rounded Rectangle 8"/>
            <p:cNvSpPr/>
            <p:nvPr/>
          </p:nvSpPr>
          <p:spPr>
            <a:xfrm>
              <a:off x="-913263" y="802944"/>
              <a:ext cx="3657600" cy="1434152"/>
            </a:xfrm>
            <a:prstGeom prst="roundRect">
              <a:avLst>
                <a:gd name="adj" fmla="val 1368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Image result for weaver gaming platfor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11856" r="31842" b="50000"/>
            <a:stretch/>
          </p:blipFill>
          <p:spPr bwMode="auto">
            <a:xfrm>
              <a:off x="-305937" y="838200"/>
              <a:ext cx="3049137" cy="1024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25574" y="1712879"/>
              <a:ext cx="156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ANALYTICS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9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76200"/>
            <a:ext cx="9144000" cy="128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sz="7200" dirty="0" smtClean="0">
                <a:solidFill>
                  <a:srgbClr val="0094C8"/>
                </a:solidFill>
                <a:latin typeface="Arial Black" panose="020B0A04020102020204" pitchFamily="34" charset="0"/>
                <a:ea typeface="Adobe Gothic Std B" pitchFamily="34" charset="-128"/>
                <a:cs typeface="Aharoni" panose="02010803020104030203" pitchFamily="2" charset="-79"/>
              </a:rPr>
              <a:t>Smart Decisions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152400" y="1224003"/>
            <a:ext cx="8839200" cy="5176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Data  &gt;  Information  &gt;  Knowledge  &gt; Decisions</a:t>
            </a: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The First Challenge : C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ollecting the right data and in RIGHT quantity</a:t>
            </a: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Analytics is not only for direct player channel, not only to address questions related to what your players are?</a:t>
            </a: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It focuses a lot on RETAIL business and the most relevant questions to be addressed are 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Product Selling Pattern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Retailer Activity Patterns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Geo Location Distribution Analytics and Optimization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POS Terminal Life Cycle &amp; ROI Analysis</a:t>
            </a:r>
            <a:endParaRPr lang="en-US" sz="2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lvl="1" algn="l">
              <a:spcBef>
                <a:spcPct val="15000"/>
              </a:spcBef>
              <a:spcAft>
                <a:spcPct val="15000"/>
              </a:spcAft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6" t="13731"/>
          <a:stretch/>
        </p:blipFill>
        <p:spPr bwMode="auto">
          <a:xfrm>
            <a:off x="6942829" y="-2275"/>
            <a:ext cx="2201170" cy="84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stpl\AppData\Local\Microsoft\Windows\Temporary Internet Files\Content.Outlook\DBD1CX6Y\back_page (2).png"/>
          <p:cNvPicPr>
            <a:picLocks noChangeAspect="1" noChangeArrowheads="1"/>
          </p:cNvPicPr>
          <p:nvPr/>
        </p:nvPicPr>
        <p:blipFill>
          <a:blip r:embed="rId4" cstate="print"/>
          <a:srcRect l="14377" r="11354"/>
          <a:stretch>
            <a:fillRect/>
          </a:stretch>
        </p:blipFill>
        <p:spPr bwMode="auto">
          <a:xfrm>
            <a:off x="3175" y="2789237"/>
            <a:ext cx="914082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31532" y="1552466"/>
            <a:ext cx="8763000" cy="1816100"/>
          </a:xfrm>
        </p:spPr>
        <p:txBody>
          <a:bodyPr>
            <a:noAutofit/>
          </a:bodyPr>
          <a:lstStyle/>
          <a:p>
            <a:r>
              <a:rPr lang="es-ES" sz="80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LOTS, Ghana</a:t>
            </a:r>
          </a:p>
        </p:txBody>
      </p:sp>
      <p:sp>
        <p:nvSpPr>
          <p:cNvPr id="7" name="Rectangle 150"/>
          <p:cNvSpPr txBox="1">
            <a:spLocks noChangeArrowheads="1"/>
          </p:cNvSpPr>
          <p:nvPr/>
        </p:nvSpPr>
        <p:spPr>
          <a:xfrm>
            <a:off x="60434" y="790902"/>
            <a:ext cx="8991600" cy="685800"/>
          </a:xfrm>
          <a:prstGeom prst="rect">
            <a:avLst/>
          </a:prstGeom>
        </p:spPr>
        <p:txBody>
          <a:bodyPr/>
          <a:lstStyle>
            <a:lvl1pPr algn="l" defTabSz="912813" rtl="0" eaLnBrk="1" fontAlgn="base" hangingPunct="1">
              <a:spcBef>
                <a:spcPct val="0"/>
              </a:spcBef>
              <a:spcAft>
                <a:spcPct val="0"/>
              </a:spcAft>
              <a:defRPr lang="en-IN" sz="26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1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6pPr>
            <a:lvl7pPr marL="91423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7pPr>
            <a:lvl8pPr marL="1371358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8pPr>
            <a:lvl9pPr marL="18284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Book Antiqua" pitchFamily="18" charset="0"/>
              </a:defRPr>
            </a:lvl9pPr>
          </a:lstStyle>
          <a:p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Skilrock</a:t>
            </a:r>
            <a:r>
              <a:rPr lang="es-UY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 - </a:t>
            </a:r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Introduction</a:t>
            </a:r>
            <a:endParaRPr lang="es-UY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haroni" panose="02010803020104030203" pitchFamily="2" charset="-79"/>
            </a:endParaRPr>
          </a:p>
          <a:p>
            <a:r>
              <a:rPr lang="es-UY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f</a:t>
            </a:r>
            <a:r>
              <a:rPr lang="es-UY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haroni" panose="02010803020104030203" pitchFamily="2" charset="-79"/>
              </a:rPr>
              <a:t>or</a:t>
            </a:r>
            <a:endParaRPr lang="es-ES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41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44668" y="381000"/>
            <a:ext cx="5181600" cy="1589245"/>
            <a:chOff x="-44668" y="381000"/>
            <a:chExt cx="5181600" cy="1589245"/>
          </a:xfrm>
        </p:grpSpPr>
        <p:sp>
          <p:nvSpPr>
            <p:cNvPr id="8" name="TextBox 7"/>
            <p:cNvSpPr txBox="1"/>
            <p:nvPr/>
          </p:nvSpPr>
          <p:spPr>
            <a:xfrm>
              <a:off x="-13446" y="381000"/>
              <a:ext cx="5118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rgbClr val="00B0F0"/>
                  </a:solidFill>
                  <a:cs typeface="Aharoni" panose="02010803020104030203" pitchFamily="2" charset="-79"/>
                </a:rPr>
                <a:t>Serving 12k+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44668" y="1200804"/>
              <a:ext cx="5181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haroni" panose="02010803020104030203" pitchFamily="2" charset="-79"/>
                </a:rPr>
                <a:t>Retailer across Ghana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17517" y="4309238"/>
            <a:ext cx="5689603" cy="2377491"/>
            <a:chOff x="-1017517" y="4309238"/>
            <a:chExt cx="5689603" cy="2377491"/>
          </a:xfrm>
        </p:grpSpPr>
        <p:sp>
          <p:nvSpPr>
            <p:cNvPr id="7" name="TextBox 6"/>
            <p:cNvSpPr txBox="1"/>
            <p:nvPr/>
          </p:nvSpPr>
          <p:spPr>
            <a:xfrm>
              <a:off x="-457200" y="5486400"/>
              <a:ext cx="51292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Products</a:t>
              </a:r>
              <a:endParaRPr lang="en-US" sz="5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400" y="4309238"/>
              <a:ext cx="43745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haroni" panose="02010803020104030203" pitchFamily="2" charset="-79"/>
                </a:rPr>
                <a:t>Introduced</a:t>
              </a:r>
              <a:endPara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017517" y="4692868"/>
              <a:ext cx="47959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New</a:t>
              </a:r>
              <a:endParaRPr lang="en-US" sz="60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86200" y="1912699"/>
            <a:ext cx="5638800" cy="3116501"/>
            <a:chOff x="5410200" y="1200804"/>
            <a:chExt cx="5638800" cy="3116501"/>
          </a:xfrm>
        </p:grpSpPr>
        <p:sp>
          <p:nvSpPr>
            <p:cNvPr id="14" name="TextBox 13"/>
            <p:cNvSpPr txBox="1"/>
            <p:nvPr/>
          </p:nvSpPr>
          <p:spPr>
            <a:xfrm>
              <a:off x="5638800" y="1200804"/>
              <a:ext cx="52624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Together</a:t>
              </a:r>
              <a:endPara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0200" y="2070536"/>
              <a:ext cx="5638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00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Changed</a:t>
              </a:r>
            </a:p>
            <a:p>
              <a:pPr algn="ctr"/>
              <a:r>
                <a:rPr lang="en-US" sz="5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haroni" panose="02010803020104030203" pitchFamily="2" charset="-79"/>
                </a:rPr>
                <a:t>65</a:t>
              </a:r>
              <a:r>
                <a:rPr lang="en-US" sz="5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5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haroni" panose="02010803020104030203" pitchFamily="2" charset="-79"/>
                </a:rPr>
                <a:t>year old NLA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5917328" y="3352800"/>
              <a:ext cx="4522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82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blog.timesunion.com/opinion/files/2011/04/0427_WVnews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1" y="1219200"/>
            <a:ext cx="912402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712887"/>
            <a:ext cx="892336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2000"/>
              </a:lnSpc>
            </a:pPr>
            <a:r>
              <a:rPr lang="en-US" sz="11500" dirty="0" smtClean="0"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Inefficient Delivery Process</a:t>
            </a:r>
            <a:endParaRPr lang="en-US" sz="11500" dirty="0"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795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practicepulse.com/blog/wp-content/uploads/2011-08-expanding-your-practice-with-additional-staff-and-more-clini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14667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1400" y="1548348"/>
            <a:ext cx="5562600" cy="378565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8000" dirty="0" smtClean="0">
                <a:solidFill>
                  <a:schemeClr val="bg1">
                    <a:lumMod val="9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Added lot more Teams</a:t>
            </a:r>
            <a:endParaRPr lang="en-US" sz="6000" dirty="0" smtClean="0">
              <a:solidFill>
                <a:schemeClr val="bg1">
                  <a:lumMod val="9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28600" y="5103674"/>
            <a:ext cx="9191772" cy="1754326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Aharoni" panose="02010803020104030203" pitchFamily="2" charset="-79"/>
              </a:rPr>
              <a:t>&amp; adding</a:t>
            </a:r>
          </a:p>
          <a:p>
            <a:pPr algn="r"/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  <a:latin typeface="Lucida Handwriting" panose="03010101010101010101" pitchFamily="66" charset="0"/>
                <a:cs typeface="Aharoni" panose="02010803020104030203" pitchFamily="2" charset="-79"/>
              </a:rPr>
              <a:t> more  !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Lucida Handwriting" panose="03010101010101010101" pitchFamily="66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42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29136"/>
            <a:ext cx="8610600" cy="62478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Changed </a:t>
            </a:r>
          </a:p>
          <a:p>
            <a:pPr algn="r">
              <a:lnSpc>
                <a:spcPts val="8000"/>
              </a:lnSpc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focus to </a:t>
            </a:r>
          </a:p>
          <a:p>
            <a:pPr algn="r">
              <a:lnSpc>
                <a:spcPts val="8000"/>
              </a:lnSpc>
            </a:pPr>
            <a:endParaRPr lang="en-US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endParaRPr lang="en-US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  <a:p>
            <a:pPr algn="r">
              <a:lnSpc>
                <a:spcPts val="8000"/>
              </a:lnSpc>
            </a:pPr>
            <a:r>
              <a:rPr lang="en-US" sz="16600" dirty="0" smtClean="0">
                <a:solidFill>
                  <a:srgbClr val="00B0F0"/>
                </a:solidFill>
                <a:latin typeface="Stencil" panose="040409050D0802020404" pitchFamily="82" charset="0"/>
                <a:cs typeface="Aharoni" panose="02010803020104030203" pitchFamily="2" charset="-79"/>
              </a:rPr>
              <a:t>Mobile</a:t>
            </a:r>
            <a:endParaRPr lang="en-US" sz="9600" dirty="0" smtClean="0">
              <a:solidFill>
                <a:srgbClr val="00B0F0"/>
              </a:solidFill>
              <a:latin typeface="Stencil" panose="040409050D0802020404" pitchFamily="82" charset="0"/>
              <a:cs typeface="Aharoni" panose="02010803020104030203" pitchFamily="2" charset="-79"/>
            </a:endParaRPr>
          </a:p>
        </p:txBody>
      </p:sp>
      <p:pic>
        <p:nvPicPr>
          <p:cNvPr id="63490" name="Picture 2" descr="http://www.tyroo.com/images/services/iphon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158740"/>
            <a:ext cx="2709394" cy="4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bhishek\Desktop\Desktop\Mobile Screens\Screenshot_2015-02-18-16-24-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19" y="515004"/>
            <a:ext cx="1761736" cy="32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2440" y="1905000"/>
            <a:ext cx="919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&amp; a lot more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94136" y="2173875"/>
            <a:ext cx="9296400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96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764180"/>
            <a:ext cx="2667000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7200" dirty="0" smtClean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23876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http://i2.cdn.turner.com/cnnnext/dam/assets/140103182454-orange-tie-story-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2" y="1626803"/>
            <a:ext cx="9327931" cy="52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52400" y="-152400"/>
            <a:ext cx="9296400" cy="180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Lets go formal </a:t>
            </a: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656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3446" y="1447800"/>
            <a:ext cx="919177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Platform</a:t>
            </a:r>
            <a:endParaRPr lang="en-US" sz="80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115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Background</a:t>
            </a:r>
            <a:endParaRPr lang="en-US" sz="8000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-66358"/>
            <a:ext cx="2181224" cy="10571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57828" y="6519446"/>
            <a:ext cx="248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Private &amp; Confidential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70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-381000" y="-174008"/>
            <a:ext cx="9805920" cy="81748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8692"/>
            <a:ext cx="8991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800" dirty="0" smtClean="0">
                <a:solidFill>
                  <a:schemeClr val="bg1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India Lottery Operations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>
            <a:off x="381000" y="6575425"/>
            <a:ext cx="8458200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52399" y="838200"/>
            <a:ext cx="8763001" cy="5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Sugal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&amp; </a:t>
            </a: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Damani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Group (</a:t>
            </a:r>
            <a:r>
              <a:rPr lang="en-US" dirty="0" err="1" smtClean="0">
                <a:solidFill>
                  <a:schemeClr val="tx1"/>
                </a:solidFill>
                <a:latin typeface="Garamond" panose="02020404030301010803" pitchFamily="18" charset="0"/>
              </a:rPr>
              <a:t>Skilrock’s</a:t>
            </a: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 Parent Group) is operating lotteries in India for more than 45 years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Holds market leader position with 65%+ Market share. 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Runs 25,000+ POS Terminals 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Conducts 15 Million transactions per day. 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Up to 300 daily draws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Garamond" panose="02020404030301010803" pitchFamily="18" charset="0"/>
              </a:rPr>
              <a:t>Touches 400 million population</a:t>
            </a: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914400" lvl="1" indent="-457200" algn="l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indent="-457200" algn="l"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lvl="1" algn="l">
              <a:spcBef>
                <a:spcPct val="15000"/>
              </a:spcBef>
              <a:spcAft>
                <a:spcPct val="15000"/>
              </a:spcAft>
            </a:pPr>
            <a:endParaRPr lang="en-US" sz="20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-66358"/>
            <a:ext cx="1571625" cy="76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231" y="6580496"/>
            <a:ext cx="1785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&amp; Confidential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8" descr="http://t1.gstatic.com/images?q=tbn:ANd9GcQa-ggXr8L0lYgBqbocUNwAFge6U9oYE86CtJMxNBlqdUEKbWp_Fg"/>
          <p:cNvPicPr>
            <a:picLocks noChangeAspect="1" noChangeArrowheads="1"/>
          </p:cNvPicPr>
          <p:nvPr/>
        </p:nvPicPr>
        <p:blipFill rotWithShape="1">
          <a:blip r:embed="rId3" cstate="print"/>
          <a:srcRect l="20922" t="23109" b="23274"/>
          <a:stretch/>
        </p:blipFill>
        <p:spPr bwMode="auto">
          <a:xfrm>
            <a:off x="6406055" y="5268309"/>
            <a:ext cx="2737945" cy="1237593"/>
          </a:xfrm>
          <a:prstGeom prst="rect">
            <a:avLst/>
          </a:prstGeom>
          <a:noFill/>
        </p:spPr>
      </p:pic>
      <p:pic>
        <p:nvPicPr>
          <p:cNvPr id="13" name="Picture 10" descr="http://sugaldamani.com/images/lotteries_lotteryapplogo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0401" y="3802116"/>
            <a:ext cx="2097833" cy="1447800"/>
          </a:xfrm>
          <a:prstGeom prst="rect">
            <a:avLst/>
          </a:prstGeom>
          <a:noFill/>
        </p:spPr>
      </p:pic>
      <p:pic>
        <p:nvPicPr>
          <p:cNvPr id="14" name="Picture 16" descr="http://sugaldamani.com/images/lott_im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8569" y="5286702"/>
            <a:ext cx="1766596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7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t="20650" r="5194" b="15747"/>
          <a:stretch/>
        </p:blipFill>
        <p:spPr bwMode="auto">
          <a:xfrm rot="20894865">
            <a:off x="-477902" y="-470000"/>
            <a:ext cx="7086600" cy="351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13802" r="3368" b="18229"/>
          <a:stretch/>
        </p:blipFill>
        <p:spPr bwMode="auto">
          <a:xfrm rot="416842">
            <a:off x="3557471" y="-371756"/>
            <a:ext cx="79565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 rot="21009862">
            <a:off x="-202377" y="3056034"/>
            <a:ext cx="4797425" cy="2819400"/>
            <a:chOff x="-530225" y="461963"/>
            <a:chExt cx="10279063" cy="6015037"/>
          </a:xfrm>
        </p:grpSpPr>
        <p:sp>
          <p:nvSpPr>
            <p:cNvPr id="12" name="Rectangle 11"/>
            <p:cNvSpPr/>
            <p:nvPr/>
          </p:nvSpPr>
          <p:spPr>
            <a:xfrm>
              <a:off x="-530225" y="461963"/>
              <a:ext cx="10206038" cy="6015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7200" y="461963"/>
              <a:ext cx="10206038" cy="5932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5"/>
          <a:stretch/>
        </p:blipFill>
        <p:spPr>
          <a:xfrm>
            <a:off x="4099055" y="2414949"/>
            <a:ext cx="5063995" cy="2204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614987"/>
            <a:ext cx="7313760" cy="2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3048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1623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019800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27806" y="205740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1050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B Delivered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8550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C Delivered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" y="362634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/ Batch wise delivery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724" y="4860564"/>
            <a:ext cx="8617576" cy="1831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0200" y="363076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3174" y="591039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63076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Parallel Delivery</a:t>
            </a:r>
            <a:endParaRPr lang="en-US" b="1" dirty="0"/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3127956" y="4114800"/>
            <a:ext cx="2663244" cy="745764"/>
          </a:xfrm>
          <a:prstGeom prst="bentConnector3">
            <a:avLst>
              <a:gd name="adj1" fmla="val -125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3104345" y="4878878"/>
            <a:ext cx="2968044" cy="1006836"/>
          </a:xfrm>
          <a:prstGeom prst="bentConnector3">
            <a:avLst>
              <a:gd name="adj1" fmla="val 9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4114800"/>
            <a:ext cx="0" cy="75492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91200" y="41183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85238" y="4993715"/>
            <a:ext cx="13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203324" y="4993715"/>
            <a:ext cx="0" cy="8382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7545678" y="4138308"/>
            <a:ext cx="2663244" cy="745764"/>
          </a:xfrm>
          <a:prstGeom prst="bentConnector3">
            <a:avLst>
              <a:gd name="adj1" fmla="val -1259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9169" y="1491734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014193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49155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780172" y="1905000"/>
            <a:ext cx="28575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08922" y="207363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Clint A Delivered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609527" y="145946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4-6Weeks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18014" y="266700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after 4 months 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743200" y="1828800"/>
            <a:ext cx="497584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+mn-ea"/>
              </a:rPr>
              <a:t>Challenges</a:t>
            </a:r>
          </a:p>
          <a:p>
            <a:r>
              <a:rPr lang="en-US" dirty="0" smtClean="0">
                <a:sym typeface="+mn-ea"/>
              </a:rPr>
              <a:t>Long Delivery Cycle even for small items</a:t>
            </a:r>
          </a:p>
          <a:p>
            <a:r>
              <a:rPr lang="en-US" dirty="0" smtClean="0">
                <a:sym typeface="+mn-ea"/>
              </a:rPr>
              <a:t>Repetitive </a:t>
            </a:r>
            <a:r>
              <a:rPr lang="en-US" dirty="0">
                <a:sym typeface="+mn-ea"/>
              </a:rPr>
              <a:t>Regression </a:t>
            </a:r>
            <a:r>
              <a:rPr lang="en-US" dirty="0" smtClean="0">
                <a:sym typeface="+mn-ea"/>
              </a:rPr>
              <a:t>Testing</a:t>
            </a:r>
          </a:p>
          <a:p>
            <a:r>
              <a:rPr lang="en-US" dirty="0">
                <a:sym typeface="+mn-ea"/>
              </a:rPr>
              <a:t>Deployment Process - – especially in Customization</a:t>
            </a:r>
          </a:p>
          <a:p>
            <a:r>
              <a:rPr lang="en-US" dirty="0" smtClean="0">
                <a:sym typeface="+mn-ea"/>
              </a:rPr>
              <a:t>Issues in Code Merging</a:t>
            </a:r>
          </a:p>
          <a:p>
            <a:r>
              <a:rPr lang="en-US" dirty="0" smtClean="0">
                <a:sym typeface="+mn-ea"/>
              </a:rPr>
              <a:t>Last Minute Surprises </a:t>
            </a:r>
          </a:p>
          <a:p>
            <a:r>
              <a:rPr lang="en-US" dirty="0" smtClean="0">
                <a:sym typeface="+mn-ea"/>
              </a:rPr>
              <a:t>Roll Back Readiness was difficult</a:t>
            </a:r>
          </a:p>
          <a:p>
            <a:r>
              <a:rPr lang="en-US" dirty="0" smtClean="0">
                <a:sym typeface="+mn-ea"/>
              </a:rPr>
              <a:t>Post Delivery Issues </a:t>
            </a:r>
          </a:p>
          <a:p>
            <a:endParaRPr lang="en-US" dirty="0" smtClean="0">
              <a:sym typeface="+mn-ea"/>
            </a:endParaRPr>
          </a:p>
          <a:p>
            <a:endParaRPr lang="en-US" dirty="0" smtClean="0">
              <a:sym typeface="+mn-ea"/>
            </a:endParaRPr>
          </a:p>
          <a:p>
            <a:r>
              <a:rPr lang="en-US" dirty="0" smtClean="0">
                <a:sym typeface="+mn-ea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bhishek Kumbhat\Desktop\Step-In\Assets\web-development-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" y="1143000"/>
            <a:ext cx="9144000" cy="36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-533400"/>
            <a:ext cx="8923360" cy="15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48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Transforming Organization</a:t>
            </a:r>
            <a:endParaRPr lang="en-US" sz="48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5181600"/>
            <a:ext cx="8923360" cy="15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48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AUTOMATION</a:t>
            </a:r>
            <a:endParaRPr lang="en-US" sz="48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18316" y="4656733"/>
            <a:ext cx="4596684" cy="17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bIns="18288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3200" dirty="0" smtClean="0">
                <a:solidFill>
                  <a:srgbClr val="0094C8"/>
                </a:solidFill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through</a:t>
            </a:r>
            <a:endParaRPr lang="en-US" sz="3200" dirty="0">
              <a:solidFill>
                <a:srgbClr val="0094C8"/>
              </a:solidFill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-1" y="6248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</a:t>
            </a:r>
          </a:p>
          <a:p>
            <a:r>
              <a:rPr lang="en-US" dirty="0" err="1" smtClean="0"/>
              <a:t>Rachit</a:t>
            </a:r>
            <a:r>
              <a:rPr lang="en-US" dirty="0" smtClean="0"/>
              <a:t> &amp; Abhishek, </a:t>
            </a:r>
            <a:r>
              <a:rPr lang="en-US" dirty="0" err="1" smtClean="0"/>
              <a:t>Skilrock</a:t>
            </a:r>
            <a:r>
              <a:rPr lang="en-US" dirty="0" smtClean="0"/>
              <a:t>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Agile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27570" cy="45262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 just – start taking daily meetings as STAND-UPS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What’s required to change </a:t>
            </a:r>
          </a:p>
          <a:p>
            <a:pPr marL="457200" indent="-457200">
              <a:buAutoNum type="alphaLcParenR"/>
            </a:pPr>
            <a:r>
              <a:rPr lang="en-US" sz="2000" dirty="0" smtClean="0"/>
              <a:t>Thinking ahead (working when planning, Sprint Planning &amp; </a:t>
            </a:r>
            <a:r>
              <a:rPr lang="en-US" sz="2000" dirty="0" err="1" smtClean="0"/>
              <a:t>SoS</a:t>
            </a:r>
            <a:r>
              <a:rPr lang="en-US" sz="2000" dirty="0" smtClean="0"/>
              <a:t>)</a:t>
            </a:r>
          </a:p>
          <a:p>
            <a:pPr marL="457200" indent="-457200">
              <a:buAutoNum type="alphaLcParenR"/>
            </a:pPr>
            <a:r>
              <a:rPr lang="en-US" sz="2000" dirty="0" smtClean="0"/>
              <a:t>DOR (Ready, before you jump in Dev – Refinement &amp; DOR)</a:t>
            </a:r>
          </a:p>
          <a:p>
            <a:pPr marL="457200" indent="-457200">
              <a:buAutoNum type="alphaLcParenR"/>
            </a:pPr>
            <a:r>
              <a:rPr lang="en-US" sz="2000" dirty="0" smtClean="0"/>
              <a:t>Self Organized (Power to Con….)</a:t>
            </a:r>
          </a:p>
          <a:p>
            <a:pPr marL="457200" indent="-457200">
              <a:buAutoNum type="alphaLcParenR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3502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7235</TotalTime>
  <Words>1158</Words>
  <Application>Microsoft Office PowerPoint</Application>
  <PresentationFormat>On-screen Show (4:3)</PresentationFormat>
  <Paragraphs>384</Paragraphs>
  <Slides>56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Agile</vt:lpstr>
      <vt:lpstr>Starting Steps In the Movement</vt:lpstr>
      <vt:lpstr>PowerPoint Presentation</vt:lpstr>
      <vt:lpstr>Back in the days... </vt:lpstr>
      <vt:lpstr>Technical Transition</vt:lpstr>
      <vt:lpstr>PowerPoint Presentation</vt:lpstr>
      <vt:lpstr>Current Product Delievery Model</vt:lpstr>
      <vt:lpstr>Tool stack</vt:lpstr>
      <vt:lpstr>Cultural Transition</vt:lpstr>
      <vt:lpstr>PowerPoint Presentation</vt:lpstr>
      <vt:lpstr>PowerPoint Presentation</vt:lpstr>
      <vt:lpstr>After Implementation immediate Hickups…</vt:lpstr>
      <vt:lpstr>After Implementation immediate Hickups…</vt:lpstr>
      <vt:lpstr>Where do we stand today…</vt:lpstr>
      <vt:lpstr>What more to achieve…</vt:lpstr>
      <vt:lpstr>Final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LOTS, Ghana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 Kumbhat</cp:lastModifiedBy>
  <cp:revision>262</cp:revision>
  <cp:lastPrinted>2014-05-09T05:49:21Z</cp:lastPrinted>
  <dcterms:created xsi:type="dcterms:W3CDTF">2014-03-01T10:43:44Z</dcterms:created>
  <dcterms:modified xsi:type="dcterms:W3CDTF">2017-03-08T06:54:16Z</dcterms:modified>
</cp:coreProperties>
</file>